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82" r:id="rId10"/>
    <p:sldId id="264" r:id="rId11"/>
    <p:sldId id="265" r:id="rId12"/>
    <p:sldId id="266" r:id="rId13"/>
    <p:sldId id="273" r:id="rId14"/>
    <p:sldId id="274" r:id="rId15"/>
    <p:sldId id="275" r:id="rId16"/>
    <p:sldId id="276" r:id="rId17"/>
    <p:sldId id="277" r:id="rId18"/>
    <p:sldId id="278" r:id="rId19"/>
    <p:sldId id="279" r:id="rId20"/>
    <p:sldId id="280" r:id="rId21"/>
    <p:sldId id="281" r:id="rId22"/>
    <p:sldId id="267" r:id="rId23"/>
    <p:sldId id="268" r:id="rId24"/>
    <p:sldId id="269" r:id="rId25"/>
    <p:sldId id="270" r:id="rId26"/>
    <p:sldId id="271" r:id="rId27"/>
    <p:sldId id="272" r:id="rId28"/>
  </p:sldIdLst>
  <p:sldSz cx="12192000" cy="6858000"/>
  <p:notesSz cx="6858000" cy="9144000"/>
  <p:embeddedFontLst>
    <p:embeddedFont>
      <p:font typeface="Gill Sans" panose="020B0502020104020203" pitchFamily="34" charset="-79"/>
      <p:regular r:id="rId30"/>
      <p:bold r:id="rId31"/>
    </p:embeddedFont>
    <p:embeddedFont>
      <p:font typeface="Libre Baskerville" panose="02000000000000000000" pitchFamily="2" charset="0"/>
      <p:regular r:id="rId32"/>
      <p:bold r:id="rId33"/>
      <p:italic r:id="rId34"/>
    </p:embeddedFont>
    <p:embeddedFont>
      <p:font typeface="Ovo" panose="02020502070400060406" pitchFamily="18"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Pe5vH0gt55ka40Kos5D5D/WN8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93"/>
    <p:restoredTop sz="94650"/>
  </p:normalViewPr>
  <p:slideViewPr>
    <p:cSldViewPr snapToGrid="0" snapToObjects="1">
      <p:cViewPr varScale="1">
        <p:scale>
          <a:sx n="120" d="100"/>
          <a:sy n="120"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56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222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61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3F3F3F"/>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2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8"/>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8"/>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8"/>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Gill Sans"/>
                <a:ea typeface="Gill Sans"/>
                <a:cs typeface="Gill Sans"/>
                <a:sym typeface="Gill Sans"/>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Gill Sans"/>
                <a:ea typeface="Gill Sans"/>
                <a:cs typeface="Gill Sans"/>
                <a:sym typeface="Gill Sans"/>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Gill Sans"/>
                <a:ea typeface="Gill Sans"/>
                <a:cs typeface="Gill Sans"/>
                <a:sym typeface="Gill Sans"/>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Gill Sans"/>
                <a:ea typeface="Gill Sans"/>
                <a:cs typeface="Gill Sans"/>
                <a:sym typeface="Gill Sans"/>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Gill Sans"/>
                <a:ea typeface="Gill Sans"/>
                <a:cs typeface="Gill Sans"/>
                <a:sym typeface="Gill Sans"/>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Gill Sans"/>
                <a:ea typeface="Gill Sans"/>
                <a:cs typeface="Gill Sans"/>
                <a:sym typeface="Gill Sans"/>
              </a:defRPr>
            </a:lvl9pPr>
          </a:lstStyle>
          <a:p>
            <a:endParaRPr/>
          </a:p>
        </p:txBody>
      </p:sp>
      <p:sp>
        <p:nvSpPr>
          <p:cNvPr id="72" name="Google Shape;72;p28"/>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3" name="Google Shape;73;p2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9"/>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2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0"/>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0"/>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3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0" name="Google Shape;20;p2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2"/>
        </a:solidFill>
        <a:effectLst/>
      </p:bgPr>
    </p:bg>
    <p:spTree>
      <p:nvGrpSpPr>
        <p:cNvPr id="1" name="Shape 32"/>
        <p:cNvGrpSpPr/>
        <p:nvPr/>
      </p:nvGrpSpPr>
      <p:grpSpPr>
        <a:xfrm>
          <a:off x="0" y="0"/>
          <a:ext cx="0" cy="0"/>
          <a:chOff x="0" y="0"/>
          <a:chExt cx="0" cy="0"/>
        </a:xfrm>
      </p:grpSpPr>
      <p:sp>
        <p:nvSpPr>
          <p:cNvPr id="33" name="Google Shape;33;p1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9"/>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5" name="Google Shape;35;p1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8"/>
        <p:cNvGrpSpPr/>
        <p:nvPr/>
      </p:nvGrpSpPr>
      <p:grpSpPr>
        <a:xfrm>
          <a:off x="0" y="0"/>
          <a:ext cx="0" cy="0"/>
          <a:chOff x="0" y="0"/>
          <a:chExt cx="0" cy="0"/>
        </a:xfrm>
      </p:grpSpPr>
      <p:sp>
        <p:nvSpPr>
          <p:cNvPr id="39" name="Google Shape;39;p24"/>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4"/>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41" name="Google Shape;41;p2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5"/>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7" name="Google Shape;47;p25"/>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2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6"/>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3" name="Google Shape;53;p26"/>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4" name="Google Shape;54;p26"/>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5" name="Google Shape;55;p26"/>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6" name="Google Shape;56;p2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2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7"/>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7"/>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7"/>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4" name="Google Shape;64;p27"/>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5" name="Google Shape;65;p2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8" name="Google Shape;8;p1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1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1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advantages-and-disadvantages-of-optical-character-reader-oc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ieeexplore.ieee.org/document/9213482" TargetMode="External"/><Relationship Id="rId5" Type="http://schemas.openxmlformats.org/officeDocument/2006/relationships/hyperlink" Target="https://ijisrt.com/wp-content/uploads/2019/06/IJISRT19JU358.pdf" TargetMode="External"/><Relationship Id="rId4" Type="http://schemas.openxmlformats.org/officeDocument/2006/relationships/hyperlink" Target="https://www.youtube.com/watch?v=u3FLVbNn9O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2CED1"/>
        </a:solidFill>
        <a:effectLst/>
      </p:bgPr>
    </p:bg>
    <p:spTree>
      <p:nvGrpSpPr>
        <p:cNvPr id="1" name="Shape 91"/>
        <p:cNvGrpSpPr/>
        <p:nvPr/>
      </p:nvGrpSpPr>
      <p:grpSpPr>
        <a:xfrm>
          <a:off x="0" y="0"/>
          <a:ext cx="0" cy="0"/>
          <a:chOff x="0" y="0"/>
          <a:chExt cx="0" cy="0"/>
        </a:xfrm>
      </p:grpSpPr>
      <p:pic>
        <p:nvPicPr>
          <p:cNvPr id="92" name="Google Shape;92;p1" descr="Metal tic-tac-toe game pieces"/>
          <p:cNvPicPr preferRelativeResize="0"/>
          <p:nvPr/>
        </p:nvPicPr>
        <p:blipFill rotWithShape="1">
          <a:blip r:embed="rId3">
            <a:alphaModFix amt="25000"/>
          </a:blip>
          <a:srcRect t="19239" b="5761"/>
          <a:stretch/>
        </p:blipFill>
        <p:spPr>
          <a:xfrm>
            <a:off x="0" y="341386"/>
            <a:ext cx="12191980" cy="6857990"/>
          </a:xfrm>
          <a:prstGeom prst="rect">
            <a:avLst/>
          </a:prstGeom>
          <a:noFill/>
          <a:ln>
            <a:noFill/>
          </a:ln>
        </p:spPr>
      </p:pic>
      <p:sp>
        <p:nvSpPr>
          <p:cNvPr id="93" name="Google Shape;93;p1"/>
          <p:cNvSpPr txBox="1">
            <a:spLocks noGrp="1"/>
          </p:cNvSpPr>
          <p:nvPr>
            <p:ph type="ctrTitle"/>
          </p:nvPr>
        </p:nvSpPr>
        <p:spPr>
          <a:xfrm>
            <a:off x="2231136" y="964692"/>
            <a:ext cx="7729728" cy="1188720"/>
          </a:xfrm>
          <a:prstGeom prst="rect">
            <a:avLst/>
          </a:prstGeom>
          <a:solidFill>
            <a:srgbClr val="FFFFFF">
              <a:alpha val="80000"/>
            </a:srgbClr>
          </a:solidFill>
          <a:ln w="38100"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en-US" sz="2800"/>
              <a:t>HANDWRITTEN DIGIT RECOGNITION</a:t>
            </a:r>
            <a:endParaRPr/>
          </a:p>
        </p:txBody>
      </p:sp>
      <p:sp>
        <p:nvSpPr>
          <p:cNvPr id="94" name="Google Shape;94;p1"/>
          <p:cNvSpPr txBox="1">
            <a:spLocks noGrp="1"/>
          </p:cNvSpPr>
          <p:nvPr>
            <p:ph type="subTitle" idx="1"/>
          </p:nvPr>
        </p:nvSpPr>
        <p:spPr>
          <a:xfrm>
            <a:off x="1048512" y="3048762"/>
            <a:ext cx="10594848" cy="32552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b="1" dirty="0">
                <a:solidFill>
                  <a:srgbClr val="262626"/>
                </a:solidFill>
              </a:rPr>
              <a:t>PRESENTED BY:  Batch-13				INTERNAL GUIDE:</a:t>
            </a:r>
            <a:endParaRPr dirty="0"/>
          </a:p>
          <a:p>
            <a:pPr marL="0" lvl="0" indent="0" algn="l" rtl="0">
              <a:lnSpc>
                <a:spcPct val="100000"/>
              </a:lnSpc>
              <a:spcBef>
                <a:spcPts val="1000"/>
              </a:spcBef>
              <a:spcAft>
                <a:spcPts val="0"/>
              </a:spcAft>
              <a:buSzPts val="2000"/>
              <a:buNone/>
            </a:pPr>
            <a:r>
              <a:rPr lang="en-US" dirty="0">
                <a:solidFill>
                  <a:srgbClr val="262626"/>
                </a:solidFill>
              </a:rPr>
              <a:t>18311A0589 – K.V. REBEKAH				P. DURGA PRASAD</a:t>
            </a:r>
            <a:endParaRPr dirty="0"/>
          </a:p>
          <a:p>
            <a:pPr marL="0" lvl="0" indent="0" algn="l" rtl="0">
              <a:lnSpc>
                <a:spcPct val="100000"/>
              </a:lnSpc>
              <a:spcBef>
                <a:spcPts val="1000"/>
              </a:spcBef>
              <a:spcAft>
                <a:spcPts val="0"/>
              </a:spcAft>
              <a:buSzPts val="2000"/>
              <a:buNone/>
            </a:pPr>
            <a:r>
              <a:rPr lang="en-US" dirty="0">
                <a:solidFill>
                  <a:srgbClr val="262626"/>
                </a:solidFill>
              </a:rPr>
              <a:t>18311A0597 – M. VAMSHI KRISHNA			</a:t>
            </a:r>
            <a:r>
              <a:rPr lang="en-US" b="1" dirty="0">
                <a:solidFill>
                  <a:srgbClr val="262626"/>
                </a:solidFill>
              </a:rPr>
              <a:t>PROJECT COORDINATOR:</a:t>
            </a:r>
            <a:endParaRPr dirty="0">
              <a:solidFill>
                <a:srgbClr val="262626"/>
              </a:solidFill>
            </a:endParaRPr>
          </a:p>
          <a:p>
            <a:pPr marL="0" lvl="0" indent="0" algn="l" rtl="0">
              <a:lnSpc>
                <a:spcPct val="100000"/>
              </a:lnSpc>
              <a:spcBef>
                <a:spcPts val="1000"/>
              </a:spcBef>
              <a:spcAft>
                <a:spcPts val="0"/>
              </a:spcAft>
              <a:buSzPts val="2000"/>
              <a:buNone/>
            </a:pPr>
            <a:r>
              <a:rPr lang="en-US" dirty="0">
                <a:solidFill>
                  <a:srgbClr val="262626"/>
                </a:solidFill>
              </a:rPr>
              <a:t>18311A0599 – M. SHREYA				P. DURGA PRASAD</a:t>
            </a:r>
            <a:endParaRPr dirty="0"/>
          </a:p>
          <a:p>
            <a:pPr marL="0" lvl="0" indent="127000" algn="l" rtl="0">
              <a:lnSpc>
                <a:spcPct val="100000"/>
              </a:lnSpc>
              <a:spcBef>
                <a:spcPts val="1000"/>
              </a:spcBef>
              <a:spcAft>
                <a:spcPts val="0"/>
              </a:spcAft>
              <a:buSzPts val="2000"/>
              <a:buFont typeface="Arial"/>
              <a:buNone/>
            </a:pPr>
            <a:endParaRPr dirty="0">
              <a:solidFill>
                <a:srgbClr val="262626"/>
              </a:solidFill>
            </a:endParaRPr>
          </a:p>
          <a:p>
            <a:pPr marL="0" lvl="0" indent="0" algn="l" rtl="0">
              <a:lnSpc>
                <a:spcPct val="100000"/>
              </a:lnSpc>
              <a:spcBef>
                <a:spcPts val="1000"/>
              </a:spcBef>
              <a:spcAft>
                <a:spcPts val="0"/>
              </a:spcAft>
              <a:buSzPts val="2000"/>
              <a:buNone/>
            </a:pPr>
            <a:r>
              <a:rPr lang="en-US" b="1" dirty="0">
                <a:solidFill>
                  <a:srgbClr val="262626"/>
                </a:solidFill>
              </a:rPr>
              <a:t>HEAD OF THE DEPARTMENT: </a:t>
            </a:r>
            <a:r>
              <a:rPr lang="en-US" dirty="0">
                <a:solidFill>
                  <a:srgbClr val="262626"/>
                </a:solidFill>
              </a:rPr>
              <a:t>Dr. ARUNA VARANASI</a:t>
            </a:r>
            <a:endParaRPr b="1" dirty="0">
              <a:solidFill>
                <a:srgbClr val="26262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1" name="Google Shape;161;p9"/>
          <p:cNvSpPr/>
          <p:nvPr/>
        </p:nvSpPr>
        <p:spPr>
          <a:xfrm>
            <a:off x="1" y="1"/>
            <a:ext cx="465429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9"/>
          <p:cNvSpPr txBox="1"/>
          <p:nvPr/>
        </p:nvSpPr>
        <p:spPr>
          <a:xfrm>
            <a:off x="804672" y="2404872"/>
            <a:ext cx="3044950" cy="1627792"/>
          </a:xfrm>
          <a:prstGeom prst="rect">
            <a:avLst/>
          </a:prstGeom>
          <a:noFill/>
          <a:ln>
            <a:noFill/>
          </a:ln>
        </p:spPr>
        <p:txBody>
          <a:bodyPr spcFirstLastPara="1" wrap="square" lIns="274300" tIns="182875" rIns="274300" bIns="182875" anchor="ctr" anchorCtr="1">
            <a:normAutofit/>
          </a:bodyPr>
          <a:lstStyle/>
          <a:p>
            <a:pPr marL="0" marR="0" lvl="0" indent="0" algn="ctr" rtl="0">
              <a:lnSpc>
                <a:spcPct val="90000"/>
              </a:lnSpc>
              <a:spcBef>
                <a:spcPts val="0"/>
              </a:spcBef>
              <a:spcAft>
                <a:spcPts val="0"/>
              </a:spcAft>
              <a:buNone/>
            </a:pPr>
            <a:r>
              <a:rPr lang="en-US" sz="2800" b="0" i="0" u="none" strike="noStrike" cap="none">
                <a:solidFill>
                  <a:srgbClr val="262626"/>
                </a:solidFill>
                <a:latin typeface="Gill Sans"/>
                <a:ea typeface="Gill Sans"/>
                <a:cs typeface="Gill Sans"/>
                <a:sym typeface="Gill Sans"/>
              </a:rPr>
              <a:t>USE CASE DIAGRAM</a:t>
            </a:r>
            <a:endParaRPr/>
          </a:p>
        </p:txBody>
      </p:sp>
      <p:pic>
        <p:nvPicPr>
          <p:cNvPr id="163" name="Google Shape;163;p9" descr="Diagram&#10;&#10;Description automatically generated"/>
          <p:cNvPicPr preferRelativeResize="0"/>
          <p:nvPr/>
        </p:nvPicPr>
        <p:blipFill rotWithShape="1">
          <a:blip r:embed="rId3">
            <a:alphaModFix/>
          </a:blip>
          <a:srcRect/>
          <a:stretch/>
        </p:blipFill>
        <p:spPr>
          <a:xfrm>
            <a:off x="5294376" y="1316164"/>
            <a:ext cx="6257544" cy="3910965"/>
          </a:xfrm>
          <a:prstGeom prst="rect">
            <a:avLst/>
          </a:prstGeom>
          <a:noFill/>
          <a:ln>
            <a:noFill/>
          </a:ln>
        </p:spPr>
      </p:pic>
    </p:spTree>
    <p:extLst>
      <p:ext uri="{BB962C8B-B14F-4D97-AF65-F5344CB8AC3E}">
        <p14:creationId xmlns:p14="http://schemas.microsoft.com/office/powerpoint/2010/main" val="16931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9" name="Google Shape;169;p10"/>
          <p:cNvSpPr/>
          <p:nvPr/>
        </p:nvSpPr>
        <p:spPr>
          <a:xfrm>
            <a:off x="1" y="1"/>
            <a:ext cx="465429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0" name="Google Shape;170;p10"/>
          <p:cNvSpPr txBox="1"/>
          <p:nvPr/>
        </p:nvSpPr>
        <p:spPr>
          <a:xfrm>
            <a:off x="804672" y="2404872"/>
            <a:ext cx="3044950" cy="1627792"/>
          </a:xfrm>
          <a:prstGeom prst="rect">
            <a:avLst/>
          </a:prstGeom>
          <a:noFill/>
          <a:ln>
            <a:noFill/>
          </a:ln>
        </p:spPr>
        <p:txBody>
          <a:bodyPr spcFirstLastPara="1" wrap="square" lIns="274300" tIns="182875" rIns="274300" bIns="182875" anchor="ctr" anchorCtr="1">
            <a:normAutofit/>
          </a:bodyPr>
          <a:lstStyle/>
          <a:p>
            <a:pPr marL="0" marR="0" lvl="0" indent="0" algn="ctr" rtl="0">
              <a:lnSpc>
                <a:spcPct val="90000"/>
              </a:lnSpc>
              <a:spcBef>
                <a:spcPts val="0"/>
              </a:spcBef>
              <a:spcAft>
                <a:spcPts val="0"/>
              </a:spcAft>
              <a:buNone/>
            </a:pPr>
            <a:r>
              <a:rPr lang="en-US" sz="2800" b="0" i="0" u="none" strike="noStrike" cap="none">
                <a:solidFill>
                  <a:srgbClr val="262626"/>
                </a:solidFill>
                <a:latin typeface="Gill Sans"/>
                <a:ea typeface="Gill Sans"/>
                <a:cs typeface="Gill Sans"/>
                <a:sym typeface="Gill Sans"/>
              </a:rPr>
              <a:t>SEQUENCE DIAGRAM</a:t>
            </a:r>
            <a:endParaRPr/>
          </a:p>
        </p:txBody>
      </p:sp>
      <p:sp>
        <p:nvSpPr>
          <p:cNvPr id="171" name="Google Shape;171;p10"/>
          <p:cNvSpPr/>
          <p:nvPr/>
        </p:nvSpPr>
        <p:spPr>
          <a:xfrm>
            <a:off x="5260925" y="1234700"/>
            <a:ext cx="6348000" cy="4348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10"/>
          <p:cNvPicPr preferRelativeResize="0"/>
          <p:nvPr/>
        </p:nvPicPr>
        <p:blipFill>
          <a:blip r:embed="rId3">
            <a:alphaModFix/>
          </a:blip>
          <a:stretch>
            <a:fillRect/>
          </a:stretch>
        </p:blipFill>
        <p:spPr>
          <a:xfrm>
            <a:off x="6440225" y="1234700"/>
            <a:ext cx="3989399" cy="4348201"/>
          </a:xfrm>
          <a:prstGeom prst="rect">
            <a:avLst/>
          </a:prstGeom>
          <a:noFill/>
          <a:ln>
            <a:noFill/>
          </a:ln>
        </p:spPr>
      </p:pic>
    </p:spTree>
    <p:extLst>
      <p:ext uri="{BB962C8B-B14F-4D97-AF65-F5344CB8AC3E}">
        <p14:creationId xmlns:p14="http://schemas.microsoft.com/office/powerpoint/2010/main" val="488480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8" name="Google Shape;178;p11"/>
          <p:cNvSpPr/>
          <p:nvPr/>
        </p:nvSpPr>
        <p:spPr>
          <a:xfrm>
            <a:off x="1" y="1"/>
            <a:ext cx="465429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9" name="Google Shape;179;p11"/>
          <p:cNvSpPr txBox="1"/>
          <p:nvPr/>
        </p:nvSpPr>
        <p:spPr>
          <a:xfrm>
            <a:off x="804672" y="2404872"/>
            <a:ext cx="3044950" cy="1627792"/>
          </a:xfrm>
          <a:prstGeom prst="rect">
            <a:avLst/>
          </a:prstGeom>
          <a:noFill/>
          <a:ln>
            <a:noFill/>
          </a:ln>
        </p:spPr>
        <p:txBody>
          <a:bodyPr spcFirstLastPara="1" wrap="square" lIns="274300" tIns="182875" rIns="274300" bIns="182875" anchor="ctr" anchorCtr="1">
            <a:normAutofit/>
          </a:bodyPr>
          <a:lstStyle/>
          <a:p>
            <a:pPr marL="0" marR="0" lvl="0" indent="0" algn="ctr" rtl="0">
              <a:lnSpc>
                <a:spcPct val="90000"/>
              </a:lnSpc>
              <a:spcBef>
                <a:spcPts val="0"/>
              </a:spcBef>
              <a:spcAft>
                <a:spcPts val="0"/>
              </a:spcAft>
              <a:buNone/>
            </a:pPr>
            <a:r>
              <a:rPr lang="en-US" sz="2800" b="0" i="0" u="none" strike="noStrike" cap="none">
                <a:solidFill>
                  <a:srgbClr val="262626"/>
                </a:solidFill>
                <a:latin typeface="Gill Sans"/>
                <a:ea typeface="Gill Sans"/>
                <a:cs typeface="Gill Sans"/>
                <a:sym typeface="Gill Sans"/>
              </a:rPr>
              <a:t>CLASS DIAGRAM</a:t>
            </a:r>
            <a:endParaRPr/>
          </a:p>
        </p:txBody>
      </p:sp>
      <p:pic>
        <p:nvPicPr>
          <p:cNvPr id="180" name="Google Shape;180;p11" descr="A screenshot of a computer&#10;&#10;Description automatically generated"/>
          <p:cNvPicPr preferRelativeResize="0"/>
          <p:nvPr/>
        </p:nvPicPr>
        <p:blipFill rotWithShape="1">
          <a:blip r:embed="rId3">
            <a:alphaModFix/>
          </a:blip>
          <a:srcRect t="9121" r="18384" b="10878"/>
          <a:stretch/>
        </p:blipFill>
        <p:spPr>
          <a:xfrm>
            <a:off x="5282344" y="1354860"/>
            <a:ext cx="6257544" cy="3833574"/>
          </a:xfrm>
          <a:prstGeom prst="rect">
            <a:avLst/>
          </a:prstGeom>
          <a:solidFill>
            <a:schemeClr val="accent2"/>
          </a:solidFill>
          <a:ln>
            <a:noFill/>
          </a:ln>
        </p:spPr>
      </p:pic>
    </p:spTree>
    <p:extLst>
      <p:ext uri="{BB962C8B-B14F-4D97-AF65-F5344CB8AC3E}">
        <p14:creationId xmlns:p14="http://schemas.microsoft.com/office/powerpoint/2010/main" val="415590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3BB6-0A1F-684D-802C-C3B5C19CCF99}"/>
              </a:ext>
            </a:extLst>
          </p:cNvPr>
          <p:cNvSpPr>
            <a:spLocks noGrp="1"/>
          </p:cNvSpPr>
          <p:nvPr>
            <p:ph type="ctrTitle"/>
          </p:nvPr>
        </p:nvSpPr>
        <p:spPr/>
        <p:txBody>
          <a:bodyPr/>
          <a:lstStyle/>
          <a:p>
            <a:r>
              <a:rPr lang="en-US" dirty="0"/>
              <a:t>IMPLEMENTATION</a:t>
            </a:r>
          </a:p>
        </p:txBody>
      </p:sp>
      <p:sp>
        <p:nvSpPr>
          <p:cNvPr id="3" name="Subtitle 2">
            <a:extLst>
              <a:ext uri="{FF2B5EF4-FFF2-40B4-BE49-F238E27FC236}">
                <a16:creationId xmlns:a16="http://schemas.microsoft.com/office/drawing/2014/main" id="{E82B5C6C-F48D-3240-AD5D-C4B9FD9171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4029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8349C9-33DF-3949-BDDD-9C7B3B470D67}"/>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17434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84175-4AD3-F341-850B-D2E7E3A9D88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83595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B62FE-77DB-DA4A-9FD2-06FD1A7824D7}"/>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832065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84A7E5-E2E1-894C-B4E4-E7E74F7FF7C8}"/>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93313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46FBB-F985-B047-A7CD-0F8612CBF89B}"/>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64311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4604A-8B6B-C04E-9977-4C59259805AE}"/>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39933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0" name="Google Shape;100;p2"/>
          <p:cNvSpPr/>
          <p:nvPr/>
        </p:nvSpPr>
        <p:spPr>
          <a:xfrm>
            <a:off x="1249680" y="1248156"/>
            <a:ext cx="9692640" cy="43616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1" name="Google Shape;101;p2"/>
          <p:cNvSpPr/>
          <p:nvPr/>
        </p:nvSpPr>
        <p:spPr>
          <a:xfrm>
            <a:off x="1062228" y="1060704"/>
            <a:ext cx="10067544" cy="4736592"/>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2" name="Google Shape;102;p2"/>
          <p:cNvSpPr txBox="1">
            <a:spLocks noGrp="1"/>
          </p:cNvSpPr>
          <p:nvPr>
            <p:ph type="title"/>
          </p:nvPr>
        </p:nvSpPr>
        <p:spPr>
          <a:xfrm>
            <a:off x="2231136" y="467418"/>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  ABSTRACT</a:t>
            </a:r>
            <a:endParaRPr/>
          </a:p>
        </p:txBody>
      </p:sp>
      <p:sp>
        <p:nvSpPr>
          <p:cNvPr id="103" name="Google Shape;103;p2"/>
          <p:cNvSpPr txBox="1">
            <a:spLocks noGrp="1"/>
          </p:cNvSpPr>
          <p:nvPr>
            <p:ph type="body" idx="1"/>
          </p:nvPr>
        </p:nvSpPr>
        <p:spPr>
          <a:xfrm>
            <a:off x="1706062" y="2011680"/>
            <a:ext cx="8876594" cy="33528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90000"/>
              </a:lnSpc>
              <a:spcBef>
                <a:spcPts val="0"/>
              </a:spcBef>
              <a:spcAft>
                <a:spcPts val="0"/>
              </a:spcAft>
              <a:buSzPct val="100000"/>
              <a:buNone/>
            </a:pPr>
            <a:r>
              <a:rPr lang="en-US" sz="1300" b="1">
                <a:solidFill>
                  <a:srgbClr val="404040"/>
                </a:solidFill>
              </a:rPr>
              <a:t>		</a:t>
            </a:r>
            <a:endParaRPr sz="1300">
              <a:solidFill>
                <a:srgbClr val="404040"/>
              </a:solidFill>
            </a:endParaRPr>
          </a:p>
          <a:p>
            <a:pPr marL="228600" lvl="0" indent="-228631" algn="l" rtl="0">
              <a:lnSpc>
                <a:spcPct val="90000"/>
              </a:lnSpc>
              <a:spcBef>
                <a:spcPts val="1000"/>
              </a:spcBef>
              <a:spcAft>
                <a:spcPts val="0"/>
              </a:spcAft>
              <a:buSzPct val="100000"/>
              <a:buChar char="•"/>
            </a:pPr>
            <a:r>
              <a:rPr lang="en-US" sz="2900">
                <a:solidFill>
                  <a:srgbClr val="404040"/>
                </a:solidFill>
                <a:latin typeface="Ovo"/>
                <a:ea typeface="Ovo"/>
                <a:cs typeface="Ovo"/>
                <a:sym typeface="Ovo"/>
              </a:rPr>
              <a:t>The handwritten digit recognition is the ability of computers to recognize human handwritten digits. It is a hard task for the machine because handwritten digits are not perfect and can be made with many different flavours. The handwritten digit recognition is the solution to this problem which uses the image of a digit and recognizes the digit present in the image.</a:t>
            </a:r>
            <a:endParaRPr/>
          </a:p>
          <a:p>
            <a:pPr marL="0" lvl="0" indent="0" algn="l" rtl="0">
              <a:lnSpc>
                <a:spcPct val="90000"/>
              </a:lnSpc>
              <a:spcBef>
                <a:spcPts val="1000"/>
              </a:spcBef>
              <a:spcAft>
                <a:spcPts val="0"/>
              </a:spcAft>
              <a:buSzPct val="100000"/>
              <a:buNone/>
            </a:pPr>
            <a:r>
              <a:rPr lang="en-US" sz="2900">
                <a:solidFill>
                  <a:srgbClr val="404040"/>
                </a:solidFill>
                <a:latin typeface="Ovo"/>
                <a:ea typeface="Ovo"/>
                <a:cs typeface="Ovo"/>
                <a:sym typeface="Ovo"/>
              </a:rPr>
              <a:t> </a:t>
            </a:r>
            <a:endParaRPr/>
          </a:p>
          <a:p>
            <a:pPr marL="228600" lvl="0" indent="-228631" algn="l" rtl="0">
              <a:lnSpc>
                <a:spcPct val="90000"/>
              </a:lnSpc>
              <a:spcBef>
                <a:spcPts val="1000"/>
              </a:spcBef>
              <a:spcAft>
                <a:spcPts val="0"/>
              </a:spcAft>
              <a:buSzPct val="100000"/>
              <a:buChar char="•"/>
            </a:pPr>
            <a:r>
              <a:rPr lang="en-US" sz="2900">
                <a:solidFill>
                  <a:srgbClr val="404040"/>
                </a:solidFill>
                <a:latin typeface="Ovo"/>
                <a:ea typeface="Ovo"/>
                <a:cs typeface="Ovo"/>
                <a:sym typeface="Ovo"/>
              </a:rPr>
              <a:t>Digit Recognition is a noteworthy and important issue. As the manually written digits are not of a similar size, thickness, position and direction, in this manner, various difficulties must be considered to determine the issue of handwritten digit recognition. The uniqueness and assortment in the composition styles of various individuals additionally influence the example and presence of the digits. It is the strategy for perceiving and arranging transcribed digits. </a:t>
            </a:r>
            <a:endParaRPr/>
          </a:p>
          <a:p>
            <a:pPr marL="0" lvl="0" indent="0" algn="l" rtl="0">
              <a:lnSpc>
                <a:spcPct val="90000"/>
              </a:lnSpc>
              <a:spcBef>
                <a:spcPts val="1000"/>
              </a:spcBef>
              <a:spcAft>
                <a:spcPts val="0"/>
              </a:spcAft>
              <a:buSzPct val="100000"/>
              <a:buNone/>
            </a:pPr>
            <a:r>
              <a:rPr lang="en-US" sz="2900">
                <a:solidFill>
                  <a:srgbClr val="404040"/>
                </a:solidFill>
                <a:latin typeface="Ovo"/>
                <a:ea typeface="Ovo"/>
                <a:cs typeface="Ovo"/>
                <a:sym typeface="Ovo"/>
              </a:rPr>
              <a:t> </a:t>
            </a:r>
            <a:endParaRPr/>
          </a:p>
          <a:p>
            <a:pPr marL="228600" lvl="0" indent="-177038" algn="l" rtl="0">
              <a:lnSpc>
                <a:spcPct val="90000"/>
              </a:lnSpc>
              <a:spcBef>
                <a:spcPts val="1000"/>
              </a:spcBef>
              <a:spcAft>
                <a:spcPts val="0"/>
              </a:spcAft>
              <a:buSzPct val="100000"/>
              <a:buNone/>
            </a:pPr>
            <a:endParaRPr sz="1300">
              <a:solidFill>
                <a:srgbClr val="40404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E4E6C-11B0-1949-85D1-A850809B07A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50378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9BE0A-AA87-3A41-BF6B-6B62043E6FF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328703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12"/>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6" name="Google Shape;186;p12"/>
          <p:cNvSpPr/>
          <p:nvPr/>
        </p:nvSpPr>
        <p:spPr>
          <a:xfrm>
            <a:off x="1249680" y="1248156"/>
            <a:ext cx="9692640" cy="43616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7" name="Google Shape;187;p12"/>
          <p:cNvSpPr/>
          <p:nvPr/>
        </p:nvSpPr>
        <p:spPr>
          <a:xfrm>
            <a:off x="1062228" y="1060704"/>
            <a:ext cx="10067544" cy="4736592"/>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8" name="Google Shape;188;p12"/>
          <p:cNvSpPr txBox="1">
            <a:spLocks noGrp="1"/>
          </p:cNvSpPr>
          <p:nvPr>
            <p:ph type="title"/>
          </p:nvPr>
        </p:nvSpPr>
        <p:spPr>
          <a:xfrm>
            <a:off x="2231136" y="467418"/>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CONCLUSION</a:t>
            </a:r>
            <a:endParaRPr/>
          </a:p>
        </p:txBody>
      </p:sp>
      <p:sp>
        <p:nvSpPr>
          <p:cNvPr id="189" name="Google Shape;189;p12"/>
          <p:cNvSpPr txBox="1">
            <a:spLocks noGrp="1"/>
          </p:cNvSpPr>
          <p:nvPr>
            <p:ph type="body" idx="1"/>
          </p:nvPr>
        </p:nvSpPr>
        <p:spPr>
          <a:xfrm>
            <a:off x="1706062" y="2291262"/>
            <a:ext cx="8779512" cy="28792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dirty="0">
                <a:solidFill>
                  <a:srgbClr val="404040"/>
                </a:solidFill>
                <a:latin typeface="Ovo"/>
                <a:ea typeface="Ovo"/>
                <a:cs typeface="Ovo"/>
                <a:sym typeface="Ovo"/>
              </a:rPr>
              <a:t>In this project, the Handwritten Digit Recognition using Deep learning methods has been implemented. Utilizing these deep learning techniques, a high amount of accuracy can be obtained. Compared to other research methods, this method focuses on which classifier works better by improving the accuracy of classification models by more than 99%. Using </a:t>
            </a:r>
            <a:r>
              <a:rPr lang="en-US" dirty="0" err="1">
                <a:solidFill>
                  <a:srgbClr val="404040"/>
                </a:solidFill>
                <a:latin typeface="Ovo"/>
                <a:ea typeface="Ovo"/>
                <a:cs typeface="Ovo"/>
                <a:sym typeface="Ovo"/>
              </a:rPr>
              <a:t>Keras</a:t>
            </a:r>
            <a:r>
              <a:rPr lang="en-US" dirty="0">
                <a:solidFill>
                  <a:srgbClr val="404040"/>
                </a:solidFill>
                <a:latin typeface="Ovo"/>
                <a:ea typeface="Ovo"/>
                <a:cs typeface="Ovo"/>
                <a:sym typeface="Ovo"/>
              </a:rPr>
              <a:t> as backend and TensorFlow as the software, a CNN model is able to give accuracy of about 98.72%. </a:t>
            </a:r>
            <a:endParaRPr dirty="0">
              <a:solidFill>
                <a:srgbClr val="404040"/>
              </a:solidFill>
              <a:latin typeface="Ovo"/>
              <a:ea typeface="Ovo"/>
              <a:cs typeface="Ovo"/>
              <a:sym typeface="Ov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3"/>
        <p:cNvGrpSpPr/>
        <p:nvPr/>
      </p:nvGrpSpPr>
      <p:grpSpPr>
        <a:xfrm>
          <a:off x="0" y="0"/>
          <a:ext cx="0" cy="0"/>
          <a:chOff x="0" y="0"/>
          <a:chExt cx="0" cy="0"/>
        </a:xfrm>
      </p:grpSpPr>
      <p:pic>
        <p:nvPicPr>
          <p:cNvPr id="194" name="Google Shape;194;p13" descr="Text, letter&#10;&#10;Description automatically generated"/>
          <p:cNvPicPr preferRelativeResize="0"/>
          <p:nvPr/>
        </p:nvPicPr>
        <p:blipFill rotWithShape="1">
          <a:blip r:embed="rId3">
            <a:alphaModFix/>
          </a:blip>
          <a:srcRect/>
          <a:stretch/>
        </p:blipFill>
        <p:spPr>
          <a:xfrm>
            <a:off x="1290509" y="3377509"/>
            <a:ext cx="2734043" cy="2734043"/>
          </a:xfrm>
          <a:prstGeom prst="rect">
            <a:avLst/>
          </a:prstGeom>
          <a:noFill/>
          <a:ln>
            <a:noFill/>
          </a:ln>
        </p:spPr>
      </p:pic>
      <p:sp>
        <p:nvSpPr>
          <p:cNvPr id="195" name="Google Shape;195;p13"/>
          <p:cNvSpPr/>
          <p:nvPr/>
        </p:nvSpPr>
        <p:spPr>
          <a:xfrm>
            <a:off x="5315061" y="-2"/>
            <a:ext cx="6876939" cy="68580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6" name="Google Shape;196;p13"/>
          <p:cNvSpPr txBox="1">
            <a:spLocks noGrp="1"/>
          </p:cNvSpPr>
          <p:nvPr>
            <p:ph type="title"/>
          </p:nvPr>
        </p:nvSpPr>
        <p:spPr>
          <a:xfrm>
            <a:off x="6119732" y="1290025"/>
            <a:ext cx="529132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FUTURE ENHANCEMENTS</a:t>
            </a:r>
            <a:endParaRPr/>
          </a:p>
        </p:txBody>
      </p:sp>
      <p:pic>
        <p:nvPicPr>
          <p:cNvPr id="197" name="Google Shape;197;p13"/>
          <p:cNvPicPr preferRelativeResize="0"/>
          <p:nvPr/>
        </p:nvPicPr>
        <p:blipFill rotWithShape="1">
          <a:blip r:embed="rId4">
            <a:alphaModFix/>
          </a:blip>
          <a:srcRect/>
          <a:stretch/>
        </p:blipFill>
        <p:spPr>
          <a:xfrm>
            <a:off x="321733" y="996405"/>
            <a:ext cx="4671595" cy="2059371"/>
          </a:xfrm>
          <a:prstGeom prst="rect">
            <a:avLst/>
          </a:prstGeom>
          <a:noFill/>
          <a:ln>
            <a:noFill/>
          </a:ln>
        </p:spPr>
      </p:pic>
      <p:sp>
        <p:nvSpPr>
          <p:cNvPr id="198" name="Google Shape;198;p13"/>
          <p:cNvSpPr txBox="1">
            <a:spLocks noGrp="1"/>
          </p:cNvSpPr>
          <p:nvPr>
            <p:ph type="body" idx="1"/>
          </p:nvPr>
        </p:nvSpPr>
        <p:spPr>
          <a:xfrm>
            <a:off x="6119732" y="2858703"/>
            <a:ext cx="5285791" cy="304254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Font typeface="Noto Sans Symbols"/>
              <a:buChar char="⮚"/>
            </a:pPr>
            <a:r>
              <a:rPr lang="en-US" sz="2000" b="1">
                <a:solidFill>
                  <a:srgbClr val="FFFFFF"/>
                </a:solidFill>
                <a:latin typeface="Ovo"/>
                <a:ea typeface="Ovo"/>
                <a:cs typeface="Ovo"/>
                <a:sym typeface="Ovo"/>
              </a:rPr>
              <a:t>Character Recognition</a:t>
            </a:r>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r="1522" b="4"/>
          <a:stretch/>
        </p:blipFill>
        <p:spPr>
          <a:xfrm>
            <a:off x="640648" y="3377509"/>
            <a:ext cx="4033765" cy="2734043"/>
          </a:xfrm>
          <a:prstGeom prst="rect">
            <a:avLst/>
          </a:prstGeom>
          <a:noFill/>
          <a:ln>
            <a:noFill/>
          </a:ln>
        </p:spPr>
      </p:pic>
      <p:sp>
        <p:nvSpPr>
          <p:cNvPr id="204" name="Google Shape;204;p14"/>
          <p:cNvSpPr/>
          <p:nvPr/>
        </p:nvSpPr>
        <p:spPr>
          <a:xfrm>
            <a:off x="5315061" y="-2"/>
            <a:ext cx="6876939" cy="68580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05" name="Google Shape;205;p14"/>
          <p:cNvSpPr txBox="1">
            <a:spLocks noGrp="1"/>
          </p:cNvSpPr>
          <p:nvPr>
            <p:ph type="title"/>
          </p:nvPr>
        </p:nvSpPr>
        <p:spPr>
          <a:xfrm>
            <a:off x="6119732" y="1290025"/>
            <a:ext cx="529132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FUTURE ENHANCEMENTS</a:t>
            </a:r>
            <a:endParaRPr/>
          </a:p>
        </p:txBody>
      </p:sp>
      <p:pic>
        <p:nvPicPr>
          <p:cNvPr id="206" name="Google Shape;206;p14" descr="A sign on the side of a road&#10;&#10;Description automatically generated with medium confidence"/>
          <p:cNvPicPr preferRelativeResize="0"/>
          <p:nvPr/>
        </p:nvPicPr>
        <p:blipFill rotWithShape="1">
          <a:blip r:embed="rId4">
            <a:alphaModFix/>
          </a:blip>
          <a:srcRect l="9916" r="15576"/>
          <a:stretch/>
        </p:blipFill>
        <p:spPr>
          <a:xfrm>
            <a:off x="640645" y="321733"/>
            <a:ext cx="4033770" cy="2734043"/>
          </a:xfrm>
          <a:prstGeom prst="rect">
            <a:avLst/>
          </a:prstGeom>
          <a:noFill/>
          <a:ln>
            <a:noFill/>
          </a:ln>
        </p:spPr>
      </p:pic>
      <p:sp>
        <p:nvSpPr>
          <p:cNvPr id="207" name="Google Shape;207;p14"/>
          <p:cNvSpPr txBox="1">
            <a:spLocks noGrp="1"/>
          </p:cNvSpPr>
          <p:nvPr>
            <p:ph type="body" idx="1"/>
          </p:nvPr>
        </p:nvSpPr>
        <p:spPr>
          <a:xfrm>
            <a:off x="6119732" y="2858703"/>
            <a:ext cx="5285791" cy="304254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Font typeface="Noto Sans Symbols"/>
              <a:buChar char="⮚"/>
            </a:pPr>
            <a:r>
              <a:rPr lang="en-US" sz="2000" b="1">
                <a:solidFill>
                  <a:srgbClr val="FFFFFF"/>
                </a:solidFill>
                <a:latin typeface="Ovo"/>
                <a:ea typeface="Ovo"/>
                <a:cs typeface="Ovo"/>
                <a:sym typeface="Ovo"/>
              </a:rPr>
              <a:t>Vehicle Number Plate Recognition</a:t>
            </a:r>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1"/>
        <p:cNvGrpSpPr/>
        <p:nvPr/>
      </p:nvGrpSpPr>
      <p:grpSpPr>
        <a:xfrm>
          <a:off x="0" y="0"/>
          <a:ext cx="0" cy="0"/>
          <a:chOff x="0" y="0"/>
          <a:chExt cx="0" cy="0"/>
        </a:xfrm>
      </p:grpSpPr>
      <p:sp>
        <p:nvSpPr>
          <p:cNvPr id="212" name="Google Shape;212;p15"/>
          <p:cNvSpPr/>
          <p:nvPr/>
        </p:nvSpPr>
        <p:spPr>
          <a:xfrm>
            <a:off x="5315061" y="-2"/>
            <a:ext cx="6876939" cy="68580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3" name="Google Shape;213;p15"/>
          <p:cNvSpPr txBox="1">
            <a:spLocks noGrp="1"/>
          </p:cNvSpPr>
          <p:nvPr>
            <p:ph type="title"/>
          </p:nvPr>
        </p:nvSpPr>
        <p:spPr>
          <a:xfrm>
            <a:off x="6119732" y="1290025"/>
            <a:ext cx="529132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FUTURE ENHANCEMENTS</a:t>
            </a:r>
            <a:endParaRPr/>
          </a:p>
        </p:txBody>
      </p:sp>
      <p:sp>
        <p:nvSpPr>
          <p:cNvPr id="214" name="Google Shape;214;p15"/>
          <p:cNvSpPr txBox="1">
            <a:spLocks noGrp="1"/>
          </p:cNvSpPr>
          <p:nvPr>
            <p:ph type="body" idx="1"/>
          </p:nvPr>
        </p:nvSpPr>
        <p:spPr>
          <a:xfrm>
            <a:off x="6119732" y="2858703"/>
            <a:ext cx="5285791" cy="304254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000"/>
              <a:buChar char="•"/>
            </a:pPr>
            <a:r>
              <a:rPr lang="en-US" sz="2000" b="1">
                <a:solidFill>
                  <a:srgbClr val="FFFFFF"/>
                </a:solidFill>
                <a:latin typeface="Ovo"/>
                <a:ea typeface="Ovo"/>
                <a:cs typeface="Ovo"/>
                <a:sym typeface="Ovo"/>
              </a:rPr>
              <a:t>Bank Cheque Digit Identification</a:t>
            </a:r>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latin typeface="Libre Baskerville"/>
              <a:ea typeface="Libre Baskerville"/>
              <a:cs typeface="Libre Baskerville"/>
              <a:sym typeface="Libre Baskerville"/>
            </a:endParaRPr>
          </a:p>
          <a:p>
            <a:pPr marL="228600" lvl="0" indent="-114300" algn="l" rtl="0">
              <a:lnSpc>
                <a:spcPct val="100000"/>
              </a:lnSpc>
              <a:spcBef>
                <a:spcPts val="1000"/>
              </a:spcBef>
              <a:spcAft>
                <a:spcPts val="0"/>
              </a:spcAft>
              <a:buSzPts val="1800"/>
              <a:buNone/>
            </a:pPr>
            <a:endParaRPr>
              <a:solidFill>
                <a:srgbClr val="FFFFFF"/>
              </a:solidFill>
            </a:endParaRPr>
          </a:p>
        </p:txBody>
      </p:sp>
      <p:pic>
        <p:nvPicPr>
          <p:cNvPr id="215" name="Google Shape;215;p15" descr="Different Codes Used in the Banking Industry - Compare &amp; Apply Loans &amp;  Credit Cards in India- Paisabazaar.com"/>
          <p:cNvPicPr preferRelativeResize="0"/>
          <p:nvPr/>
        </p:nvPicPr>
        <p:blipFill rotWithShape="1">
          <a:blip r:embed="rId3">
            <a:alphaModFix/>
          </a:blip>
          <a:srcRect l="9263" r="9346" b="-1"/>
          <a:stretch/>
        </p:blipFill>
        <p:spPr>
          <a:xfrm>
            <a:off x="780941" y="936048"/>
            <a:ext cx="3747643" cy="2106627"/>
          </a:xfrm>
          <a:prstGeom prst="rect">
            <a:avLst/>
          </a:prstGeom>
          <a:noFill/>
          <a:ln>
            <a:noFill/>
          </a:ln>
        </p:spPr>
      </p:pic>
      <p:pic>
        <p:nvPicPr>
          <p:cNvPr id="216" name="Google Shape;216;p15" descr="Teach-ICT AS Level ICT OCR exam board - de-facto standards"/>
          <p:cNvPicPr preferRelativeResize="0"/>
          <p:nvPr/>
        </p:nvPicPr>
        <p:blipFill rotWithShape="1">
          <a:blip r:embed="rId4">
            <a:alphaModFix/>
          </a:blip>
          <a:srcRect t="17185" r="-1" b="1016"/>
          <a:stretch/>
        </p:blipFill>
        <p:spPr>
          <a:xfrm>
            <a:off x="780941" y="3429000"/>
            <a:ext cx="3747643" cy="21107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16"/>
          <p:cNvSpPr/>
          <p:nvPr/>
        </p:nvSpPr>
        <p:spPr>
          <a:xfrm>
            <a:off x="1" y="0"/>
            <a:ext cx="307017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22" name="Google Shape;222;p16"/>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23" name="Google Shape;223;p16"/>
          <p:cNvSpPr/>
          <p:nvPr/>
        </p:nvSpPr>
        <p:spPr>
          <a:xfrm>
            <a:off x="1117423" y="1443035"/>
            <a:ext cx="3971932" cy="3971930"/>
          </a:xfrm>
          <a:prstGeom prst="ellipse">
            <a:avLst/>
          </a:prstGeom>
          <a:solidFill>
            <a:srgbClr val="FFFFFF"/>
          </a:solidFill>
          <a:ln w="31750" cap="flat" cmpd="sng">
            <a:solidFill>
              <a:srgbClr val="6B88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24" name="Google Shape;224;p16"/>
          <p:cNvSpPr>
            <a:spLocks noGrp="1"/>
          </p:cNvSpPr>
          <p:nvPr>
            <p:ph type="title"/>
          </p:nvPr>
        </p:nvSpPr>
        <p:spPr>
          <a:xfrm>
            <a:off x="1260873" y="1586484"/>
            <a:ext cx="3685032" cy="3685032"/>
          </a:xfrm>
          <a:prstGeom prst="ellipse">
            <a:avLst/>
          </a:prstGeom>
          <a:solidFill>
            <a:srgbClr val="6B8890"/>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300"/>
              <a:buFont typeface="Libre Baskerville"/>
              <a:buNone/>
            </a:pPr>
            <a:r>
              <a:rPr lang="en-US" sz="2300">
                <a:solidFill>
                  <a:srgbClr val="FFFFFF"/>
                </a:solidFill>
                <a:latin typeface="Libre Baskerville"/>
                <a:ea typeface="Libre Baskerville"/>
                <a:cs typeface="Libre Baskerville"/>
                <a:sym typeface="Libre Baskerville"/>
              </a:rPr>
              <a:t>REFERENCES</a:t>
            </a:r>
            <a:endParaRPr/>
          </a:p>
        </p:txBody>
      </p:sp>
      <p:sp>
        <p:nvSpPr>
          <p:cNvPr id="225" name="Google Shape;225;p16"/>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u="sng">
                <a:solidFill>
                  <a:schemeClr val="hlink"/>
                </a:solidFill>
                <a:hlinkClick r:id="rId3"/>
              </a:rPr>
              <a:t>https://www.geeksforgeeks.org/advantages-and-disadvantages-of-optical-character-reader-ocr/</a:t>
            </a:r>
            <a:endParaRPr/>
          </a:p>
          <a:p>
            <a:pPr marL="228600" lvl="0" indent="-228600" algn="l" rtl="0">
              <a:lnSpc>
                <a:spcPct val="100000"/>
              </a:lnSpc>
              <a:spcBef>
                <a:spcPts val="1000"/>
              </a:spcBef>
              <a:spcAft>
                <a:spcPts val="0"/>
              </a:spcAft>
              <a:buSzPts val="1800"/>
              <a:buChar char="•"/>
            </a:pPr>
            <a:r>
              <a:rPr lang="en-US" u="sng">
                <a:solidFill>
                  <a:schemeClr val="hlink"/>
                </a:solidFill>
                <a:hlinkClick r:id="rId4"/>
              </a:rPr>
              <a:t>https://www.youtube.com/watch?v=u3FLVbNn9Os</a:t>
            </a:r>
            <a:endParaRPr/>
          </a:p>
          <a:p>
            <a:pPr marL="228600" lvl="0" indent="-228600" algn="l" rtl="0">
              <a:lnSpc>
                <a:spcPct val="100000"/>
              </a:lnSpc>
              <a:spcBef>
                <a:spcPts val="1000"/>
              </a:spcBef>
              <a:spcAft>
                <a:spcPts val="0"/>
              </a:spcAft>
              <a:buSzPts val="1800"/>
              <a:buChar char="•"/>
            </a:pPr>
            <a:r>
              <a:rPr lang="en-US" u="sng">
                <a:solidFill>
                  <a:schemeClr val="hlink"/>
                </a:solidFill>
                <a:hlinkClick r:id="rId5"/>
              </a:rPr>
              <a:t>https://ijisrt.com/wp-content/uploads/2019/06/IJISRT19JU358.pdf</a:t>
            </a:r>
            <a:endParaRPr/>
          </a:p>
          <a:p>
            <a:pPr marL="228600" lvl="0" indent="-228600" algn="l" rtl="0">
              <a:lnSpc>
                <a:spcPct val="100000"/>
              </a:lnSpc>
              <a:spcBef>
                <a:spcPts val="1000"/>
              </a:spcBef>
              <a:spcAft>
                <a:spcPts val="0"/>
              </a:spcAft>
              <a:buSzPts val="1800"/>
              <a:buChar char="•"/>
            </a:pPr>
            <a:r>
              <a:rPr lang="en-US" u="sng">
                <a:solidFill>
                  <a:schemeClr val="hlink"/>
                </a:solidFill>
                <a:hlinkClick r:id="rId6"/>
              </a:rPr>
              <a:t>https://ieeexplore.ieee.org/document/9213482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9"/>
        <p:cNvGrpSpPr/>
        <p:nvPr/>
      </p:nvGrpSpPr>
      <p:grpSpPr>
        <a:xfrm>
          <a:off x="0" y="0"/>
          <a:ext cx="0" cy="0"/>
          <a:chOff x="0" y="0"/>
          <a:chExt cx="0" cy="0"/>
        </a:xfrm>
      </p:grpSpPr>
      <p:sp>
        <p:nvSpPr>
          <p:cNvPr id="230" name="Google Shape;230;p17"/>
          <p:cNvSpPr/>
          <p:nvPr/>
        </p:nvSpPr>
        <p:spPr>
          <a:xfrm>
            <a:off x="636668" y="640080"/>
            <a:ext cx="10915252" cy="5263134"/>
          </a:xfrm>
          <a:prstGeom prst="rect">
            <a:avLst/>
          </a:prstGeom>
          <a:noFill/>
          <a:ln w="31750" cap="sq"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1" name="Google Shape;231;p17"/>
          <p:cNvSpPr/>
          <p:nvPr/>
        </p:nvSpPr>
        <p:spPr>
          <a:xfrm>
            <a:off x="801520" y="802767"/>
            <a:ext cx="10585166" cy="49377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2" name="Google Shape;232;p17"/>
          <p:cNvSpPr txBox="1"/>
          <p:nvPr/>
        </p:nvSpPr>
        <p:spPr>
          <a:xfrm>
            <a:off x="1120624" y="1122807"/>
            <a:ext cx="9954443" cy="4297680"/>
          </a:xfrm>
          <a:prstGeom prst="rect">
            <a:avLst/>
          </a:prstGeom>
          <a:noFill/>
          <a:ln>
            <a:noFill/>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None/>
            </a:pPr>
            <a:r>
              <a:rPr lang="en-US" sz="6000" b="1" i="0" u="none" strike="noStrike" cap="none">
                <a:solidFill>
                  <a:srgbClr val="FFFFFF"/>
                </a:solidFill>
                <a:latin typeface="Gill Sans"/>
                <a:ea typeface="Gill Sans"/>
                <a:cs typeface="Gill Sans"/>
                <a:sym typeface="Gill Sans"/>
              </a:rPr>
              <a:t>THE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9" name="Google Shape;109;p3"/>
          <p:cNvSpPr/>
          <p:nvPr/>
        </p:nvSpPr>
        <p:spPr>
          <a:xfrm>
            <a:off x="1249680" y="1248156"/>
            <a:ext cx="9692640" cy="43616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0" name="Google Shape;110;p3"/>
          <p:cNvSpPr/>
          <p:nvPr/>
        </p:nvSpPr>
        <p:spPr>
          <a:xfrm>
            <a:off x="1062228" y="1060704"/>
            <a:ext cx="10067544" cy="4736592"/>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1" name="Google Shape;111;p3"/>
          <p:cNvSpPr txBox="1">
            <a:spLocks noGrp="1"/>
          </p:cNvSpPr>
          <p:nvPr>
            <p:ph type="title"/>
          </p:nvPr>
        </p:nvSpPr>
        <p:spPr>
          <a:xfrm>
            <a:off x="2231136" y="467418"/>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INTRODUCTION</a:t>
            </a:r>
            <a:endParaRPr/>
          </a:p>
        </p:txBody>
      </p:sp>
      <p:sp>
        <p:nvSpPr>
          <p:cNvPr id="112" name="Google Shape;112;p3"/>
          <p:cNvSpPr txBox="1">
            <a:spLocks noGrp="1"/>
          </p:cNvSpPr>
          <p:nvPr>
            <p:ph type="body" idx="1"/>
          </p:nvPr>
        </p:nvSpPr>
        <p:spPr>
          <a:xfrm>
            <a:off x="1706062" y="2123556"/>
            <a:ext cx="8779512" cy="304696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SzPts val="1800"/>
              <a:buChar char="•"/>
            </a:pPr>
            <a:r>
              <a:rPr lang="en-US">
                <a:solidFill>
                  <a:srgbClr val="404040"/>
                </a:solidFill>
                <a:latin typeface="Ovo"/>
                <a:ea typeface="Ovo"/>
                <a:cs typeface="Ovo"/>
                <a:sym typeface="Ovo"/>
              </a:rPr>
              <a:t>Humans can see and visually sense the world around them by using their eyes and brain. Computer vision works on enabling computers to see and process images in the same way that human vision does. Several algorithms are developed in the area of computer vision to recognize images. </a:t>
            </a:r>
            <a:endParaRPr/>
          </a:p>
          <a:p>
            <a:pPr marL="228600" lvl="0" indent="-228600" algn="l" rtl="0">
              <a:lnSpc>
                <a:spcPct val="90000"/>
              </a:lnSpc>
              <a:spcBef>
                <a:spcPts val="1000"/>
              </a:spcBef>
              <a:spcAft>
                <a:spcPts val="0"/>
              </a:spcAft>
              <a:buSzPts val="1800"/>
              <a:buChar char="•"/>
            </a:pPr>
            <a:r>
              <a:rPr lang="en-US">
                <a:solidFill>
                  <a:srgbClr val="404040"/>
                </a:solidFill>
                <a:latin typeface="Ovo"/>
                <a:ea typeface="Ovo"/>
                <a:cs typeface="Ovo"/>
                <a:sym typeface="Ovo"/>
              </a:rPr>
              <a:t>The goal of our work will be to create a model that will be able to identify and determine the handwritten digit from its image with better accuracy. We aim to complete this by using the concepts of Convolutional Neural Network and MNIST dataset. </a:t>
            </a:r>
            <a:endParaRPr/>
          </a:p>
          <a:p>
            <a:pPr marL="228600" lvl="0" indent="-228600" algn="l" rtl="0">
              <a:lnSpc>
                <a:spcPct val="90000"/>
              </a:lnSpc>
              <a:spcBef>
                <a:spcPts val="1000"/>
              </a:spcBef>
              <a:spcAft>
                <a:spcPts val="0"/>
              </a:spcAft>
              <a:buSzPts val="1800"/>
              <a:buChar char="•"/>
            </a:pPr>
            <a:r>
              <a:rPr lang="en-US">
                <a:solidFill>
                  <a:srgbClr val="404040"/>
                </a:solidFill>
                <a:latin typeface="Ovo"/>
                <a:ea typeface="Ovo"/>
                <a:cs typeface="Ovo"/>
                <a:sym typeface="Ovo"/>
              </a:rPr>
              <a:t>Though the goal is to create a model which can recognize the digits, we can extend it for letters and then a person’s handwriting. Through this work, we aim to learn and practically apply the concepts of Convolutional Neural Networks. </a:t>
            </a:r>
            <a:endParaRPr/>
          </a:p>
          <a:p>
            <a:pPr marL="228600" lvl="0" indent="-114300" algn="l" rtl="0">
              <a:lnSpc>
                <a:spcPct val="90000"/>
              </a:lnSpc>
              <a:spcBef>
                <a:spcPts val="1000"/>
              </a:spcBef>
              <a:spcAft>
                <a:spcPts val="0"/>
              </a:spcAft>
              <a:buSzPts val="1800"/>
              <a:buNone/>
            </a:pPr>
            <a:endParaRPr>
              <a:solidFill>
                <a:srgbClr val="40404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4"/>
          <p:cNvSpPr/>
          <p:nvPr/>
        </p:nvSpPr>
        <p:spPr>
          <a:xfrm>
            <a:off x="1" y="0"/>
            <a:ext cx="307017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8" name="Google Shape;118;p4"/>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9" name="Google Shape;119;p4"/>
          <p:cNvSpPr/>
          <p:nvPr/>
        </p:nvSpPr>
        <p:spPr>
          <a:xfrm>
            <a:off x="1117423" y="1443035"/>
            <a:ext cx="3971932" cy="3971930"/>
          </a:xfrm>
          <a:prstGeom prst="ellipse">
            <a:avLst/>
          </a:prstGeom>
          <a:solidFill>
            <a:srgbClr val="FFFFFF"/>
          </a:solidFill>
          <a:ln w="31750" cap="flat" cmpd="sng">
            <a:solidFill>
              <a:srgbClr val="6B88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0" name="Google Shape;120;p4"/>
          <p:cNvSpPr>
            <a:spLocks noGrp="1"/>
          </p:cNvSpPr>
          <p:nvPr>
            <p:ph type="ctrTitle"/>
          </p:nvPr>
        </p:nvSpPr>
        <p:spPr>
          <a:xfrm>
            <a:off x="1260873" y="1586484"/>
            <a:ext cx="3685032" cy="3685032"/>
          </a:xfrm>
          <a:prstGeom prst="ellipse">
            <a:avLst/>
          </a:prstGeom>
          <a:solidFill>
            <a:srgbClr val="6B8890"/>
          </a:solidFill>
          <a:ln>
            <a:noFill/>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FFFFFF"/>
              </a:buClr>
              <a:buSzPts val="2100"/>
              <a:buFont typeface="Gill Sans"/>
              <a:buNone/>
            </a:pPr>
            <a:r>
              <a:rPr lang="en-US" sz="2100" cap="none">
                <a:solidFill>
                  <a:srgbClr val="FFFFFF"/>
                </a:solidFill>
                <a:latin typeface="Gill Sans"/>
                <a:ea typeface="Gill Sans"/>
                <a:cs typeface="Gill Sans"/>
                <a:sym typeface="Gill Sans"/>
              </a:rPr>
              <a:t>SOFTWARE REQUIREMENTS</a:t>
            </a:r>
            <a:br>
              <a:rPr lang="en-US" sz="2100" cap="none">
                <a:solidFill>
                  <a:srgbClr val="FFFFFF"/>
                </a:solidFill>
                <a:latin typeface="Gill Sans"/>
                <a:ea typeface="Gill Sans"/>
                <a:cs typeface="Gill Sans"/>
                <a:sym typeface="Gill Sans"/>
              </a:rPr>
            </a:br>
            <a:endParaRPr sz="2100" cap="none">
              <a:solidFill>
                <a:srgbClr val="FFFFFF"/>
              </a:solidFill>
              <a:latin typeface="Gill Sans"/>
              <a:ea typeface="Gill Sans"/>
              <a:cs typeface="Gill Sans"/>
              <a:sym typeface="Gill Sans"/>
            </a:endParaRPr>
          </a:p>
        </p:txBody>
      </p:sp>
      <p:sp>
        <p:nvSpPr>
          <p:cNvPr id="121" name="Google Shape;121;p4"/>
          <p:cNvSpPr txBox="1">
            <a:spLocks noGrp="1"/>
          </p:cNvSpPr>
          <p:nvPr>
            <p:ph type="subTitle" idx="1"/>
          </p:nvPr>
        </p:nvSpPr>
        <p:spPr>
          <a:xfrm>
            <a:off x="5815584" y="1898518"/>
            <a:ext cx="6071615" cy="40538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b="1">
                <a:solidFill>
                  <a:srgbClr val="262626"/>
                </a:solidFill>
              </a:rPr>
              <a:t>    </a:t>
            </a:r>
            <a:endParaRPr/>
          </a:p>
          <a:p>
            <a:pPr marL="0" lvl="0" indent="0" algn="l" rtl="0">
              <a:lnSpc>
                <a:spcPct val="100000"/>
              </a:lnSpc>
              <a:spcBef>
                <a:spcPts val="1000"/>
              </a:spcBef>
              <a:spcAft>
                <a:spcPts val="0"/>
              </a:spcAft>
              <a:buSzPts val="2000"/>
              <a:buNone/>
            </a:pPr>
            <a:r>
              <a:rPr lang="en-US" b="1">
                <a:solidFill>
                  <a:srgbClr val="262626"/>
                </a:solidFill>
                <a:latin typeface="Ovo"/>
                <a:ea typeface="Ovo"/>
                <a:cs typeface="Ovo"/>
                <a:sym typeface="Ovo"/>
              </a:rPr>
              <a:t>     </a:t>
            </a:r>
            <a:r>
              <a:rPr lang="en-US" sz="2400" b="1">
                <a:solidFill>
                  <a:srgbClr val="262626"/>
                </a:solidFill>
                <a:latin typeface="Ovo"/>
                <a:ea typeface="Ovo"/>
                <a:cs typeface="Ovo"/>
                <a:sym typeface="Ovo"/>
              </a:rPr>
              <a:t>Operating System: </a:t>
            </a:r>
            <a:r>
              <a:rPr lang="en-US">
                <a:solidFill>
                  <a:srgbClr val="262626"/>
                </a:solidFill>
                <a:latin typeface="Ovo"/>
                <a:ea typeface="Ovo"/>
                <a:cs typeface="Ovo"/>
                <a:sym typeface="Ovo"/>
              </a:rPr>
              <a:t>Windows 8 or higher                                                                      </a:t>
            </a:r>
            <a:endParaRPr/>
          </a:p>
          <a:p>
            <a:pPr marL="0" lvl="0" indent="0" algn="l" rtl="0">
              <a:lnSpc>
                <a:spcPct val="100000"/>
              </a:lnSpc>
              <a:spcBef>
                <a:spcPts val="1000"/>
              </a:spcBef>
              <a:spcAft>
                <a:spcPts val="0"/>
              </a:spcAft>
              <a:buSzPts val="2000"/>
              <a:buNone/>
            </a:pPr>
            <a:r>
              <a:rPr lang="en-US" b="1">
                <a:solidFill>
                  <a:srgbClr val="262626"/>
                </a:solidFill>
                <a:latin typeface="Ovo"/>
                <a:ea typeface="Ovo"/>
                <a:cs typeface="Ovo"/>
                <a:sym typeface="Ovo"/>
              </a:rPr>
              <a:t>     </a:t>
            </a:r>
            <a:r>
              <a:rPr lang="en-US" sz="2400" b="1">
                <a:solidFill>
                  <a:srgbClr val="262626"/>
                </a:solidFill>
                <a:latin typeface="Ovo"/>
                <a:ea typeface="Ovo"/>
                <a:cs typeface="Ovo"/>
                <a:sym typeface="Ovo"/>
              </a:rPr>
              <a:t>Tools or Software:</a:t>
            </a:r>
            <a:r>
              <a:rPr lang="en-US" sz="2400">
                <a:solidFill>
                  <a:srgbClr val="262626"/>
                </a:solidFill>
                <a:latin typeface="Ovo"/>
                <a:ea typeface="Ovo"/>
                <a:cs typeface="Ovo"/>
                <a:sym typeface="Ovo"/>
              </a:rPr>
              <a:t> </a:t>
            </a:r>
            <a:r>
              <a:rPr lang="en-US">
                <a:solidFill>
                  <a:srgbClr val="262626"/>
                </a:solidFill>
                <a:latin typeface="Ovo"/>
                <a:ea typeface="Ovo"/>
                <a:cs typeface="Ovo"/>
                <a:sym typeface="Ovo"/>
              </a:rPr>
              <a:t>MNIST Dataset</a:t>
            </a:r>
            <a:endParaRPr/>
          </a:p>
          <a:p>
            <a:pPr marL="0" lvl="0" indent="0" algn="l" rtl="0">
              <a:lnSpc>
                <a:spcPct val="100000"/>
              </a:lnSpc>
              <a:spcBef>
                <a:spcPts val="1000"/>
              </a:spcBef>
              <a:spcAft>
                <a:spcPts val="0"/>
              </a:spcAft>
              <a:buSzPts val="2000"/>
              <a:buNone/>
            </a:pPr>
            <a:r>
              <a:rPr lang="en-US">
                <a:solidFill>
                  <a:srgbClr val="262626"/>
                </a:solidFill>
                <a:latin typeface="Ovo"/>
                <a:ea typeface="Ovo"/>
                <a:cs typeface="Ovo"/>
                <a:sym typeface="Ovo"/>
              </a:rPr>
              <a:t>		         	 Google Collaboratory</a:t>
            </a:r>
            <a:endParaRPr/>
          </a:p>
          <a:p>
            <a:pPr marL="0" lvl="0" indent="0" algn="l" rtl="0">
              <a:lnSpc>
                <a:spcPct val="100000"/>
              </a:lnSpc>
              <a:spcBef>
                <a:spcPts val="1000"/>
              </a:spcBef>
              <a:spcAft>
                <a:spcPts val="0"/>
              </a:spcAft>
              <a:buSzPts val="2000"/>
              <a:buNone/>
            </a:pPr>
            <a:r>
              <a:rPr lang="en-US" b="1">
                <a:solidFill>
                  <a:srgbClr val="262626"/>
                </a:solidFill>
                <a:latin typeface="Ovo"/>
                <a:ea typeface="Ovo"/>
                <a:cs typeface="Ovo"/>
                <a:sym typeface="Ovo"/>
              </a:rPr>
              <a:t>     </a:t>
            </a:r>
            <a:endParaRPr/>
          </a:p>
          <a:p>
            <a:pPr marL="0" lvl="0" indent="0" algn="l" rtl="0">
              <a:lnSpc>
                <a:spcPct val="100000"/>
              </a:lnSpc>
              <a:spcBef>
                <a:spcPts val="1000"/>
              </a:spcBef>
              <a:spcAft>
                <a:spcPts val="0"/>
              </a:spcAft>
              <a:buSzPts val="2000"/>
              <a:buNone/>
            </a:pPr>
            <a:endParaRPr>
              <a:solidFill>
                <a:srgbClr val="262626"/>
              </a:solidFill>
              <a:latin typeface="Ovo"/>
              <a:ea typeface="Ovo"/>
              <a:cs typeface="Ovo"/>
              <a:sym typeface="Ovo"/>
            </a:endParaRPr>
          </a:p>
          <a:p>
            <a:pPr marL="0" lvl="0" indent="127000" algn="l" rtl="0">
              <a:lnSpc>
                <a:spcPct val="100000"/>
              </a:lnSpc>
              <a:spcBef>
                <a:spcPts val="1000"/>
              </a:spcBef>
              <a:spcAft>
                <a:spcPts val="0"/>
              </a:spcAft>
              <a:buSzPts val="2000"/>
              <a:buFont typeface="Arial"/>
              <a:buNone/>
            </a:pPr>
            <a:endParaRPr>
              <a:solidFill>
                <a:srgbClr val="26262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5"/>
          <p:cNvSpPr/>
          <p:nvPr/>
        </p:nvSpPr>
        <p:spPr>
          <a:xfrm>
            <a:off x="1" y="0"/>
            <a:ext cx="307017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7" name="Google Shape;127;p5"/>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8" name="Google Shape;128;p5"/>
          <p:cNvSpPr/>
          <p:nvPr/>
        </p:nvSpPr>
        <p:spPr>
          <a:xfrm>
            <a:off x="1117423" y="1443035"/>
            <a:ext cx="3971932" cy="3971930"/>
          </a:xfrm>
          <a:prstGeom prst="ellipse">
            <a:avLst/>
          </a:prstGeom>
          <a:solidFill>
            <a:srgbClr val="FFFFFF"/>
          </a:solidFill>
          <a:ln w="31750" cap="flat" cmpd="sng">
            <a:solidFill>
              <a:srgbClr val="6B88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9" name="Google Shape;129;p5"/>
          <p:cNvSpPr>
            <a:spLocks noGrp="1"/>
          </p:cNvSpPr>
          <p:nvPr>
            <p:ph type="ctrTitle"/>
          </p:nvPr>
        </p:nvSpPr>
        <p:spPr>
          <a:xfrm>
            <a:off x="1260873" y="1586484"/>
            <a:ext cx="3685032" cy="3685032"/>
          </a:xfrm>
          <a:prstGeom prst="ellipse">
            <a:avLst/>
          </a:prstGeom>
          <a:solidFill>
            <a:srgbClr val="6B8890"/>
          </a:solidFill>
          <a:ln>
            <a:noFill/>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FFFFFF"/>
              </a:buClr>
              <a:buSzPts val="2100"/>
              <a:buFont typeface="Gill Sans"/>
              <a:buNone/>
            </a:pPr>
            <a:r>
              <a:rPr lang="en-US" sz="2100" cap="none">
                <a:solidFill>
                  <a:srgbClr val="FFFFFF"/>
                </a:solidFill>
                <a:latin typeface="Gill Sans"/>
                <a:ea typeface="Gill Sans"/>
                <a:cs typeface="Gill Sans"/>
                <a:sym typeface="Gill Sans"/>
              </a:rPr>
              <a:t>HARDWARE REQUIREMENTS</a:t>
            </a:r>
            <a:br>
              <a:rPr lang="en-US" sz="2100" cap="none">
                <a:solidFill>
                  <a:srgbClr val="FFFFFF"/>
                </a:solidFill>
                <a:latin typeface="Gill Sans"/>
                <a:ea typeface="Gill Sans"/>
                <a:cs typeface="Gill Sans"/>
                <a:sym typeface="Gill Sans"/>
              </a:rPr>
            </a:br>
            <a:endParaRPr sz="2100" cap="none">
              <a:solidFill>
                <a:srgbClr val="FFFFFF"/>
              </a:solidFill>
              <a:latin typeface="Gill Sans"/>
              <a:ea typeface="Gill Sans"/>
              <a:cs typeface="Gill Sans"/>
              <a:sym typeface="Gill Sans"/>
            </a:endParaRPr>
          </a:p>
        </p:txBody>
      </p:sp>
      <p:sp>
        <p:nvSpPr>
          <p:cNvPr id="130" name="Google Shape;130;p5"/>
          <p:cNvSpPr txBox="1">
            <a:spLocks noGrp="1"/>
          </p:cNvSpPr>
          <p:nvPr>
            <p:ph type="subTitle" idx="1"/>
          </p:nvPr>
        </p:nvSpPr>
        <p:spPr>
          <a:xfrm>
            <a:off x="4300475" y="1586484"/>
            <a:ext cx="6812891" cy="405384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2400"/>
              <a:buNone/>
            </a:pPr>
            <a:r>
              <a:rPr lang="en-US" sz="2400" b="1" dirty="0">
                <a:latin typeface="Ovo"/>
                <a:ea typeface="Ovo"/>
                <a:cs typeface="Ovo"/>
                <a:sym typeface="Ovo"/>
              </a:rPr>
              <a:t>          Processor: </a:t>
            </a:r>
            <a:r>
              <a:rPr lang="en-US" dirty="0">
                <a:latin typeface="Ovo"/>
                <a:ea typeface="Ovo"/>
                <a:cs typeface="Ovo"/>
                <a:sym typeface="Ovo"/>
              </a:rPr>
              <a:t>Intel i3 or higher                                                                               </a:t>
            </a:r>
            <a:r>
              <a:rPr lang="en-US" sz="2400" b="1" dirty="0">
                <a:latin typeface="Ovo"/>
                <a:ea typeface="Ovo"/>
                <a:cs typeface="Ovo"/>
                <a:sym typeface="Ovo"/>
              </a:rPr>
              <a:t>RAM: </a:t>
            </a:r>
            <a:r>
              <a:rPr lang="en-US" dirty="0">
                <a:latin typeface="Ovo"/>
                <a:ea typeface="Ovo"/>
                <a:cs typeface="Ovo"/>
                <a:sym typeface="Ovo"/>
              </a:rPr>
              <a:t>4GB or higher                                                                                                          </a:t>
            </a:r>
            <a:endParaRPr dirty="0"/>
          </a:p>
          <a:p>
            <a:pPr marL="0" lvl="0" indent="0" algn="ctr" rtl="0">
              <a:lnSpc>
                <a:spcPct val="100000"/>
              </a:lnSpc>
              <a:spcBef>
                <a:spcPts val="1000"/>
              </a:spcBef>
              <a:spcAft>
                <a:spcPts val="0"/>
              </a:spcAft>
              <a:buSzPts val="2400"/>
              <a:buNone/>
            </a:pPr>
            <a:r>
              <a:rPr lang="en-US" sz="2400" b="1" dirty="0">
                <a:latin typeface="Ovo"/>
                <a:ea typeface="Ovo"/>
                <a:cs typeface="Ovo"/>
                <a:sym typeface="Ovo"/>
              </a:rPr>
              <a:t>	       	  Hard Disk:  </a:t>
            </a:r>
            <a:r>
              <a:rPr lang="en-US" dirty="0">
                <a:latin typeface="Ovo"/>
                <a:ea typeface="Ovo"/>
                <a:cs typeface="Ovo"/>
                <a:sym typeface="Ovo"/>
              </a:rPr>
              <a:t>SSD-256GB or above 			  	       HDD-516GB or higher</a:t>
            </a:r>
            <a:endParaRPr dirty="0"/>
          </a:p>
          <a:p>
            <a:pPr marL="0" lvl="0" indent="0" algn="ctr" rtl="0">
              <a:lnSpc>
                <a:spcPct val="100000"/>
              </a:lnSpc>
              <a:spcBef>
                <a:spcPts val="1000"/>
              </a:spcBef>
              <a:spcAft>
                <a:spcPts val="0"/>
              </a:spcAft>
              <a:buSzPts val="2400"/>
              <a:buNone/>
            </a:pPr>
            <a:r>
              <a:rPr lang="en-US" sz="2400" b="1" dirty="0">
                <a:solidFill>
                  <a:srgbClr val="262626"/>
                </a:solidFill>
                <a:latin typeface="Ovo"/>
                <a:ea typeface="Ovo"/>
                <a:cs typeface="Ovo"/>
                <a:sym typeface="Ovo"/>
              </a:rPr>
              <a:t>  	   	  Internet Speed: </a:t>
            </a:r>
            <a:r>
              <a:rPr lang="en-US" dirty="0">
                <a:solidFill>
                  <a:srgbClr val="262626"/>
                </a:solidFill>
                <a:latin typeface="Ovo"/>
                <a:ea typeface="Ovo"/>
                <a:cs typeface="Ovo"/>
                <a:sym typeface="Ovo"/>
              </a:rPr>
              <a:t>Preferably 50Mbps 				or higher</a:t>
            </a:r>
            <a:endParaRPr dirty="0">
              <a:latin typeface="Ovo"/>
              <a:ea typeface="Ovo"/>
              <a:cs typeface="Ovo"/>
              <a:sym typeface="Ovo"/>
            </a:endParaRPr>
          </a:p>
          <a:p>
            <a:pPr marL="0" lvl="0" indent="0" algn="l" rtl="0">
              <a:lnSpc>
                <a:spcPct val="100000"/>
              </a:lnSpc>
              <a:spcBef>
                <a:spcPts val="1000"/>
              </a:spcBef>
              <a:spcAft>
                <a:spcPts val="0"/>
              </a:spcAft>
              <a:buSzPts val="2000"/>
              <a:buNone/>
            </a:pPr>
            <a:endParaRPr dirty="0">
              <a:solidFill>
                <a:srgbClr val="262626"/>
              </a:solidFill>
            </a:endParaRPr>
          </a:p>
        </p:txBody>
      </p:sp>
      <p:sp>
        <p:nvSpPr>
          <p:cNvPr id="131" name="Google Shape;131;p5"/>
          <p:cNvSpPr txBox="1"/>
          <p:nvPr/>
        </p:nvSpPr>
        <p:spPr>
          <a:xfrm>
            <a:off x="3755136" y="0"/>
            <a:ext cx="1836558"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Gill Sans"/>
                <a:ea typeface="Gill Sans"/>
                <a:cs typeface="Gill Sans"/>
                <a:sym typeface="Gill Sans"/>
              </a:rPr>
              <a:t> </a:t>
            </a:r>
            <a:endParaRPr/>
          </a:p>
          <a:p>
            <a:pPr marL="0" marR="0" lvl="0" indent="0" algn="l" rtl="0">
              <a:spcBef>
                <a:spcPts val="600"/>
              </a:spcBef>
              <a:spcAft>
                <a:spcPts val="0"/>
              </a:spcAft>
              <a:buNone/>
            </a:pPr>
            <a:endParaRPr sz="4800" b="0" i="0" u="none" strike="noStrike" cap="none">
              <a:solidFill>
                <a:schemeClr val="dk1"/>
              </a:solidFill>
              <a:latin typeface="Libre Baskerville"/>
              <a:ea typeface="Libre Baskerville"/>
              <a:cs typeface="Libre Baskerville"/>
              <a:sym typeface="Libre Baskerville"/>
            </a:endParaRPr>
          </a:p>
          <a:p>
            <a:pPr marL="0" marR="0" lvl="0" indent="0" algn="l" rtl="0">
              <a:spcBef>
                <a:spcPts val="600"/>
              </a:spcBef>
              <a:spcAft>
                <a:spcPts val="0"/>
              </a:spcAft>
              <a:buNone/>
            </a:pPr>
            <a:endParaRPr sz="2400" b="0" i="0" u="none" strike="noStrike" cap="none">
              <a:solidFill>
                <a:schemeClr val="dk1"/>
              </a:solidFill>
              <a:latin typeface="Ovo"/>
              <a:ea typeface="Ovo"/>
              <a:cs typeface="Ovo"/>
              <a:sym typeface="Ovo"/>
            </a:endParaRPr>
          </a:p>
          <a:p>
            <a:pPr marL="0" marR="0" lvl="0" indent="0" algn="l" rtl="0">
              <a:spcBef>
                <a:spcPts val="600"/>
              </a:spcBef>
              <a:spcAft>
                <a:spcPts val="0"/>
              </a:spcAft>
              <a:buNone/>
            </a:pPr>
            <a:r>
              <a:rPr lang="en-US" sz="1800" b="0" i="0" u="none" strike="noStrike" cap="none">
                <a:solidFill>
                  <a:schemeClr val="dk1"/>
                </a:solidFill>
                <a:latin typeface="Gill Sans"/>
                <a:ea typeface="Gill Sans"/>
                <a:cs typeface="Gill Sans"/>
                <a:sym typeface="Gill Sans"/>
              </a:rPr>
              <a:t> </a:t>
            </a:r>
            <a:endParaRPr/>
          </a:p>
          <a:p>
            <a:pPr marL="0" marR="0" lvl="0" indent="0" algn="l" rtl="0">
              <a:spcBef>
                <a:spcPts val="600"/>
              </a:spcBef>
              <a:spcAft>
                <a:spcPts val="0"/>
              </a:spcAft>
              <a:buNone/>
            </a:pPr>
            <a:r>
              <a:rPr lang="en-US" sz="2400" b="0" i="0" u="none" strike="noStrike" cap="none">
                <a:solidFill>
                  <a:schemeClr val="dk1"/>
                </a:solidFill>
                <a:latin typeface="Gill Sans"/>
                <a:ea typeface="Gill Sans"/>
                <a:cs typeface="Gill Sans"/>
                <a:sym typeface="Gill Sans"/>
              </a:rPr>
              <a:t>     </a:t>
            </a:r>
            <a:endParaRPr/>
          </a:p>
          <a:p>
            <a:pPr marL="0" marR="0" lvl="0" indent="0" algn="l" rtl="0">
              <a:spcBef>
                <a:spcPts val="600"/>
              </a:spcBef>
              <a:spcAft>
                <a:spcPts val="0"/>
              </a:spcAft>
              <a:buNone/>
            </a:pPr>
            <a:r>
              <a:rPr lang="en-US" sz="1800" b="0" i="0" u="none" strike="noStrike" cap="none">
                <a:solidFill>
                  <a:schemeClr val="dk1"/>
                </a:solidFill>
                <a:latin typeface="Gill Sans"/>
                <a:ea typeface="Gill Sans"/>
                <a:cs typeface="Gill Sans"/>
                <a:sym typeface="Gill Sans"/>
              </a:rPr>
              <a:t> </a:t>
            </a:r>
            <a:endParaRPr/>
          </a:p>
          <a:p>
            <a:pPr marL="0" marR="0" lvl="0" indent="0" algn="l" rtl="0">
              <a:spcBef>
                <a:spcPts val="600"/>
              </a:spcBef>
              <a:spcAft>
                <a:spcPts val="0"/>
              </a:spcAft>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5"/>
        <p:cNvGrpSpPr/>
        <p:nvPr/>
      </p:nvGrpSpPr>
      <p:grpSpPr>
        <a:xfrm>
          <a:off x="0" y="0"/>
          <a:ext cx="0" cy="0"/>
          <a:chOff x="0" y="0"/>
          <a:chExt cx="0" cy="0"/>
        </a:xfrm>
      </p:grpSpPr>
      <p:pic>
        <p:nvPicPr>
          <p:cNvPr id="136" name="Google Shape;136;p6"/>
          <p:cNvPicPr preferRelativeResize="0"/>
          <p:nvPr/>
        </p:nvPicPr>
        <p:blipFill rotWithShape="1">
          <a:blip r:embed="rId3">
            <a:alphaModFix/>
          </a:blip>
          <a:srcRect l="1342" r="1984"/>
          <a:stretch/>
        </p:blipFill>
        <p:spPr>
          <a:xfrm>
            <a:off x="895476" y="3377509"/>
            <a:ext cx="3524109" cy="2734043"/>
          </a:xfrm>
          <a:prstGeom prst="rect">
            <a:avLst/>
          </a:prstGeom>
          <a:noFill/>
          <a:ln>
            <a:noFill/>
          </a:ln>
        </p:spPr>
      </p:pic>
      <p:sp>
        <p:nvSpPr>
          <p:cNvPr id="137" name="Google Shape;137;p6"/>
          <p:cNvSpPr/>
          <p:nvPr/>
        </p:nvSpPr>
        <p:spPr>
          <a:xfrm>
            <a:off x="5315061" y="-2"/>
            <a:ext cx="6876939" cy="68580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8" name="Google Shape;138;p6"/>
          <p:cNvSpPr txBox="1">
            <a:spLocks noGrp="1"/>
          </p:cNvSpPr>
          <p:nvPr>
            <p:ph type="title"/>
          </p:nvPr>
        </p:nvSpPr>
        <p:spPr>
          <a:xfrm>
            <a:off x="6119732" y="1290025"/>
            <a:ext cx="529132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EXISTING SYSTEM</a:t>
            </a:r>
            <a:endParaRPr/>
          </a:p>
        </p:txBody>
      </p:sp>
      <p:pic>
        <p:nvPicPr>
          <p:cNvPr id="139" name="Google Shape;139;p6"/>
          <p:cNvPicPr preferRelativeResize="0"/>
          <p:nvPr/>
        </p:nvPicPr>
        <p:blipFill rotWithShape="1">
          <a:blip r:embed="rId4">
            <a:alphaModFix/>
          </a:blip>
          <a:srcRect l="5152" r="22342"/>
          <a:stretch/>
        </p:blipFill>
        <p:spPr>
          <a:xfrm>
            <a:off x="895470" y="321733"/>
            <a:ext cx="3524120" cy="2734043"/>
          </a:xfrm>
          <a:prstGeom prst="rect">
            <a:avLst/>
          </a:prstGeom>
          <a:noFill/>
          <a:ln>
            <a:noFill/>
          </a:ln>
        </p:spPr>
      </p:pic>
      <p:sp>
        <p:nvSpPr>
          <p:cNvPr id="140" name="Google Shape;140;p6"/>
          <p:cNvSpPr txBox="1">
            <a:spLocks noGrp="1"/>
          </p:cNvSpPr>
          <p:nvPr>
            <p:ph type="body" idx="1"/>
          </p:nvPr>
        </p:nvSpPr>
        <p:spPr>
          <a:xfrm>
            <a:off x="6119732" y="2858703"/>
            <a:ext cx="5285791" cy="304254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en-US" sz="2000" b="1">
                <a:solidFill>
                  <a:srgbClr val="FFFFFF"/>
                </a:solidFill>
                <a:latin typeface="Ovo"/>
                <a:ea typeface="Ovo"/>
                <a:cs typeface="Ovo"/>
                <a:sym typeface="Ovo"/>
              </a:rPr>
              <a:t>Optical Character Recognition</a:t>
            </a:r>
            <a:endParaRPr/>
          </a:p>
          <a:p>
            <a:pPr marL="228600" lvl="0" indent="-228600" algn="l" rtl="0">
              <a:lnSpc>
                <a:spcPct val="100000"/>
              </a:lnSpc>
              <a:spcBef>
                <a:spcPts val="1000"/>
              </a:spcBef>
              <a:spcAft>
                <a:spcPts val="0"/>
              </a:spcAft>
              <a:buSzPts val="1800"/>
              <a:buChar char="•"/>
            </a:pPr>
            <a:r>
              <a:rPr lang="en-US">
                <a:solidFill>
                  <a:srgbClr val="FFFFFF"/>
                </a:solidFill>
                <a:latin typeface="Ovo"/>
                <a:ea typeface="Ovo"/>
                <a:cs typeface="Ovo"/>
                <a:sym typeface="Ovo"/>
              </a:rPr>
              <a:t>OCR text works efficiently with the printed text only and not with handwritten text. Handwriting must be learnt by the PC.</a:t>
            </a:r>
            <a:endParaRPr/>
          </a:p>
          <a:p>
            <a:pPr marL="228600" lvl="0" indent="-228600" algn="l" rtl="0">
              <a:lnSpc>
                <a:spcPct val="100000"/>
              </a:lnSpc>
              <a:spcBef>
                <a:spcPts val="1000"/>
              </a:spcBef>
              <a:spcAft>
                <a:spcPts val="0"/>
              </a:spcAft>
              <a:buSzPts val="1800"/>
              <a:buChar char="•"/>
            </a:pPr>
            <a:r>
              <a:rPr lang="en-US">
                <a:solidFill>
                  <a:srgbClr val="FFFFFF"/>
                </a:solidFill>
                <a:latin typeface="Ovo"/>
                <a:ea typeface="Ovo"/>
                <a:cs typeface="Ovo"/>
                <a:sym typeface="Ovo"/>
              </a:rPr>
              <a:t>OCR systems are expensive.</a:t>
            </a:r>
            <a:endParaRPr/>
          </a:p>
          <a:p>
            <a:pPr marL="228600" lvl="0" indent="-228600" algn="l" rtl="0">
              <a:lnSpc>
                <a:spcPct val="100000"/>
              </a:lnSpc>
              <a:spcBef>
                <a:spcPts val="1000"/>
              </a:spcBef>
              <a:spcAft>
                <a:spcPts val="0"/>
              </a:spcAft>
              <a:buSzPts val="1800"/>
              <a:buChar char="•"/>
            </a:pPr>
            <a:r>
              <a:rPr lang="en-US">
                <a:solidFill>
                  <a:srgbClr val="FFFFFF"/>
                </a:solidFill>
                <a:latin typeface="Ovo"/>
                <a:ea typeface="Ovo"/>
                <a:cs typeface="Ovo"/>
                <a:sym typeface="Ovo"/>
              </a:rPr>
              <a:t>There is the need of lot of space required by the image produced.</a:t>
            </a:r>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a:solidFill>
                <a:srgbClr val="FFFFFF"/>
              </a:solidFill>
              <a:latin typeface="Ovo"/>
              <a:ea typeface="Ovo"/>
              <a:cs typeface="Ovo"/>
              <a:sym typeface="Ov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4"/>
        <p:cNvGrpSpPr/>
        <p:nvPr/>
      </p:nvGrpSpPr>
      <p:grpSpPr>
        <a:xfrm>
          <a:off x="0" y="0"/>
          <a:ext cx="0" cy="0"/>
          <a:chOff x="0" y="0"/>
          <a:chExt cx="0" cy="0"/>
        </a:xfrm>
      </p:grpSpPr>
      <p:sp>
        <p:nvSpPr>
          <p:cNvPr id="145" name="Google Shape;145;p7"/>
          <p:cNvSpPr/>
          <p:nvPr/>
        </p:nvSpPr>
        <p:spPr>
          <a:xfrm>
            <a:off x="5315061" y="-2"/>
            <a:ext cx="6876939" cy="68580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6" name="Google Shape;146;p7"/>
          <p:cNvSpPr txBox="1">
            <a:spLocks noGrp="1"/>
          </p:cNvSpPr>
          <p:nvPr>
            <p:ph type="title"/>
          </p:nvPr>
        </p:nvSpPr>
        <p:spPr>
          <a:xfrm>
            <a:off x="6119732" y="1290025"/>
            <a:ext cx="529132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Libre Baskerville"/>
              <a:buNone/>
            </a:pPr>
            <a:r>
              <a:rPr lang="en-US">
                <a:latin typeface="Libre Baskerville"/>
                <a:ea typeface="Libre Baskerville"/>
                <a:cs typeface="Libre Baskerville"/>
                <a:sym typeface="Libre Baskerville"/>
              </a:rPr>
              <a:t>PROPOSED SYSTEM</a:t>
            </a:r>
            <a:endParaRPr/>
          </a:p>
        </p:txBody>
      </p:sp>
      <p:sp>
        <p:nvSpPr>
          <p:cNvPr id="147" name="Google Shape;147;p7"/>
          <p:cNvSpPr/>
          <p:nvPr/>
        </p:nvSpPr>
        <p:spPr>
          <a:xfrm>
            <a:off x="663665" y="640080"/>
            <a:ext cx="4017264" cy="5261170"/>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8" name="Google Shape;148;p7"/>
          <p:cNvSpPr/>
          <p:nvPr/>
        </p:nvSpPr>
        <p:spPr>
          <a:xfrm>
            <a:off x="829781" y="806357"/>
            <a:ext cx="3685032" cy="49286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49" name="Google Shape;149;p7"/>
          <p:cNvPicPr preferRelativeResize="0"/>
          <p:nvPr/>
        </p:nvPicPr>
        <p:blipFill rotWithShape="1">
          <a:blip r:embed="rId3">
            <a:alphaModFix/>
          </a:blip>
          <a:srcRect/>
          <a:stretch/>
        </p:blipFill>
        <p:spPr>
          <a:xfrm>
            <a:off x="994373" y="2251326"/>
            <a:ext cx="3355848" cy="2038677"/>
          </a:xfrm>
          <a:prstGeom prst="rect">
            <a:avLst/>
          </a:prstGeom>
          <a:noFill/>
          <a:ln>
            <a:noFill/>
          </a:ln>
        </p:spPr>
      </p:pic>
      <p:sp>
        <p:nvSpPr>
          <p:cNvPr id="150" name="Google Shape;150;p7"/>
          <p:cNvSpPr txBox="1">
            <a:spLocks noGrp="1"/>
          </p:cNvSpPr>
          <p:nvPr>
            <p:ph type="body" idx="1"/>
          </p:nvPr>
        </p:nvSpPr>
        <p:spPr>
          <a:xfrm>
            <a:off x="6119732" y="2858703"/>
            <a:ext cx="5285791" cy="359086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en-US" b="1" dirty="0">
                <a:solidFill>
                  <a:srgbClr val="FFFFFF"/>
                </a:solidFill>
                <a:latin typeface="Ovo"/>
                <a:ea typeface="Ovo"/>
                <a:cs typeface="Ovo"/>
                <a:sym typeface="Ovo"/>
              </a:rPr>
              <a:t>Convolutional Neural Network </a:t>
            </a:r>
            <a:endParaRPr dirty="0"/>
          </a:p>
          <a:p>
            <a:pPr marL="228600" lvl="0" indent="-228600" algn="l" rtl="0">
              <a:lnSpc>
                <a:spcPct val="100000"/>
              </a:lnSpc>
              <a:spcBef>
                <a:spcPts val="1000"/>
              </a:spcBef>
              <a:spcAft>
                <a:spcPts val="0"/>
              </a:spcAft>
              <a:buSzPts val="1800"/>
              <a:buChar char="•"/>
            </a:pPr>
            <a:r>
              <a:rPr lang="en-US" b="1" dirty="0">
                <a:solidFill>
                  <a:srgbClr val="FFFFFF"/>
                </a:solidFill>
                <a:latin typeface="Ovo"/>
                <a:ea typeface="Ovo"/>
                <a:cs typeface="Ovo"/>
                <a:sym typeface="Ovo"/>
              </a:rPr>
              <a:t>MNIST dataset, </a:t>
            </a:r>
            <a:r>
              <a:rPr lang="en-US" b="1" dirty="0" err="1">
                <a:solidFill>
                  <a:srgbClr val="FFFFFF"/>
                </a:solidFill>
                <a:latin typeface="Ovo"/>
                <a:ea typeface="Ovo"/>
                <a:cs typeface="Ovo"/>
                <a:sym typeface="Ovo"/>
              </a:rPr>
              <a:t>Tensorflow</a:t>
            </a:r>
            <a:r>
              <a:rPr lang="en-US" b="1" dirty="0">
                <a:solidFill>
                  <a:srgbClr val="FFFFFF"/>
                </a:solidFill>
                <a:latin typeface="Ovo"/>
                <a:ea typeface="Ovo"/>
                <a:cs typeface="Ovo"/>
                <a:sym typeface="Ovo"/>
              </a:rPr>
              <a:t>, </a:t>
            </a:r>
            <a:r>
              <a:rPr lang="en-US" b="1" dirty="0" err="1">
                <a:solidFill>
                  <a:srgbClr val="FFFFFF"/>
                </a:solidFill>
                <a:latin typeface="Ovo"/>
                <a:ea typeface="Ovo"/>
                <a:cs typeface="Ovo"/>
                <a:sym typeface="Ovo"/>
              </a:rPr>
              <a:t>Keras</a:t>
            </a:r>
            <a:endParaRPr b="1" dirty="0">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PROCESS:    Load Dataset</a:t>
            </a:r>
            <a:endParaRPr dirty="0"/>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	      CNN Design</a:t>
            </a:r>
            <a:endParaRPr dirty="0"/>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	      Pre-processing(</a:t>
            </a:r>
            <a:r>
              <a:rPr lang="en-US" b="1" dirty="0" err="1">
                <a:solidFill>
                  <a:srgbClr val="FFFFFF"/>
                </a:solidFill>
                <a:latin typeface="Ovo"/>
                <a:ea typeface="Ovo"/>
                <a:cs typeface="Ovo"/>
                <a:sym typeface="Ovo"/>
              </a:rPr>
              <a:t>Normalisation</a:t>
            </a:r>
            <a:r>
              <a:rPr lang="en-US" b="1" dirty="0">
                <a:solidFill>
                  <a:srgbClr val="FFFFFF"/>
                </a:solidFill>
                <a:latin typeface="Ovo"/>
                <a:ea typeface="Ovo"/>
                <a:cs typeface="Ovo"/>
                <a:sym typeface="Ovo"/>
              </a:rPr>
              <a:t>)</a:t>
            </a:r>
            <a:endParaRPr dirty="0"/>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	      Training phase</a:t>
            </a:r>
            <a:endParaRPr dirty="0"/>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	      Testing</a:t>
            </a:r>
            <a:endParaRPr dirty="0"/>
          </a:p>
          <a:p>
            <a:pPr marL="0" lvl="0" indent="0" algn="l" rtl="0">
              <a:lnSpc>
                <a:spcPct val="100000"/>
              </a:lnSpc>
              <a:spcBef>
                <a:spcPts val="1000"/>
              </a:spcBef>
              <a:spcAft>
                <a:spcPts val="0"/>
              </a:spcAft>
              <a:buSzPts val="1800"/>
              <a:buNone/>
            </a:pPr>
            <a:r>
              <a:rPr lang="en-US" b="1" dirty="0">
                <a:solidFill>
                  <a:srgbClr val="FFFFFF"/>
                </a:solidFill>
                <a:latin typeface="Ovo"/>
                <a:ea typeface="Ovo"/>
                <a:cs typeface="Ovo"/>
                <a:sym typeface="Ovo"/>
              </a:rPr>
              <a:t>	      Classification</a:t>
            </a:r>
            <a:endParaRPr dirty="0"/>
          </a:p>
          <a:p>
            <a:pPr marL="0" lvl="0" indent="0" algn="l" rtl="0">
              <a:lnSpc>
                <a:spcPct val="100000"/>
              </a:lnSpc>
              <a:spcBef>
                <a:spcPts val="1000"/>
              </a:spcBef>
              <a:spcAft>
                <a:spcPts val="0"/>
              </a:spcAft>
              <a:buSzPts val="1800"/>
              <a:buNone/>
            </a:pPr>
            <a:endParaRPr b="1" dirty="0">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dirty="0">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dirty="0">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dirty="0">
              <a:solidFill>
                <a:srgbClr val="FFFFFF"/>
              </a:solidFill>
              <a:latin typeface="Ovo"/>
              <a:ea typeface="Ovo"/>
              <a:cs typeface="Ovo"/>
              <a:sym typeface="Ovo"/>
            </a:endParaRPr>
          </a:p>
          <a:p>
            <a:pPr marL="0" lvl="0" indent="0" algn="l" rtl="0">
              <a:lnSpc>
                <a:spcPct val="100000"/>
              </a:lnSpc>
              <a:spcBef>
                <a:spcPts val="1000"/>
              </a:spcBef>
              <a:spcAft>
                <a:spcPts val="0"/>
              </a:spcAft>
              <a:buSzPts val="1800"/>
              <a:buNone/>
            </a:pPr>
            <a:endParaRPr b="1"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8" descr="Diagram&#10;&#10;Description automatically generated"/>
          <p:cNvPicPr preferRelativeResize="0"/>
          <p:nvPr/>
        </p:nvPicPr>
        <p:blipFill rotWithShape="1">
          <a:blip r:embed="rId3">
            <a:alphaModFix/>
          </a:blip>
          <a:srcRect/>
          <a:stretch/>
        </p:blipFill>
        <p:spPr>
          <a:xfrm>
            <a:off x="1126236" y="946622"/>
            <a:ext cx="9939528" cy="4050356"/>
          </a:xfrm>
          <a:prstGeom prst="rect">
            <a:avLst/>
          </a:prstGeom>
          <a:noFill/>
          <a:ln>
            <a:noFill/>
          </a:ln>
        </p:spPr>
      </p:pic>
      <p:sp>
        <p:nvSpPr>
          <p:cNvPr id="2" name="TextBox 1">
            <a:extLst>
              <a:ext uri="{FF2B5EF4-FFF2-40B4-BE49-F238E27FC236}">
                <a16:creationId xmlns:a16="http://schemas.microsoft.com/office/drawing/2014/main" id="{7C6F1A65-ACCD-2442-8BA6-88B5C4DBE404}"/>
              </a:ext>
            </a:extLst>
          </p:cNvPr>
          <p:cNvSpPr txBox="1"/>
          <p:nvPr/>
        </p:nvSpPr>
        <p:spPr>
          <a:xfrm>
            <a:off x="4609855" y="5572823"/>
            <a:ext cx="3375196" cy="369332"/>
          </a:xfrm>
          <a:prstGeom prst="rect">
            <a:avLst/>
          </a:prstGeom>
          <a:noFill/>
        </p:spPr>
        <p:txBody>
          <a:bodyPr wrap="square" rtlCol="0">
            <a:spAutoFit/>
          </a:bodyPr>
          <a:lstStyle/>
          <a:p>
            <a:r>
              <a:rPr lang="en-US" sz="1800" b="1" dirty="0">
                <a:latin typeface="Cochin" panose="02000603020000020003" pitchFamily="2" charset="0"/>
              </a:rPr>
              <a:t>ARCHITECTURE</a:t>
            </a:r>
            <a:r>
              <a:rPr lang="en-US" sz="1800" dirty="0">
                <a:latin typeface="Cochin" panose="02000603020000020003" pitchFamily="2" charset="0"/>
              </a:rPr>
              <a:t> </a:t>
            </a:r>
            <a:r>
              <a:rPr lang="en-US" sz="1800" b="1" dirty="0">
                <a:latin typeface="Cochin" panose="02000603020000020003" pitchFamily="2" charset="0"/>
              </a:rPr>
              <a:t>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3C16-EBCB-DA40-8080-561589047347}"/>
              </a:ext>
            </a:extLst>
          </p:cNvPr>
          <p:cNvSpPr>
            <a:spLocks noGrp="1"/>
          </p:cNvSpPr>
          <p:nvPr>
            <p:ph type="ctrTitle"/>
          </p:nvPr>
        </p:nvSpPr>
        <p:spPr/>
        <p:txBody>
          <a:bodyPr/>
          <a:lstStyle/>
          <a:p>
            <a:r>
              <a:rPr lang="en-US" dirty="0"/>
              <a:t>UML DIAGRAMS</a:t>
            </a:r>
          </a:p>
        </p:txBody>
      </p:sp>
      <p:sp>
        <p:nvSpPr>
          <p:cNvPr id="3" name="Subtitle 2">
            <a:extLst>
              <a:ext uri="{FF2B5EF4-FFF2-40B4-BE49-F238E27FC236}">
                <a16:creationId xmlns:a16="http://schemas.microsoft.com/office/drawing/2014/main" id="{1DF5481A-4F63-D24C-9AB9-D9AAC5AA876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403638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675</Words>
  <Application>Microsoft Macintosh PowerPoint</Application>
  <PresentationFormat>Widescreen</PresentationFormat>
  <Paragraphs>86</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Libre Baskerville</vt:lpstr>
      <vt:lpstr>Cochin</vt:lpstr>
      <vt:lpstr>Noto Sans Symbols</vt:lpstr>
      <vt:lpstr>Gill Sans</vt:lpstr>
      <vt:lpstr>Arial</vt:lpstr>
      <vt:lpstr>Ovo</vt:lpstr>
      <vt:lpstr>Parcel</vt:lpstr>
      <vt:lpstr>HANDWRITTEN DIGIT RECOGNITION</vt:lpstr>
      <vt:lpstr>  ABSTRACT</vt:lpstr>
      <vt:lpstr>INTRODUCTION</vt:lpstr>
      <vt:lpstr>SOFTWARE REQUIREMENTS </vt:lpstr>
      <vt:lpstr>HARDWARE REQUIREMENTS </vt:lpstr>
      <vt:lpstr>EXISTING SYSTEM</vt:lpstr>
      <vt:lpstr>PROPOSED SYSTEM</vt:lpstr>
      <vt:lpstr>PowerPoint Presentation</vt:lpstr>
      <vt:lpstr>UML DIAGRAMS</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ENHANCEMENTS</vt:lpstr>
      <vt:lpstr>FUTURE ENHANCEMENTS</vt:lpstr>
      <vt:lpstr>FUTURE ENHANCEMENTS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DIGIT RECOGNITION</dc:title>
  <dc:creator>Rebekah Vikram</dc:creator>
  <cp:lastModifiedBy>shreya malraj</cp:lastModifiedBy>
  <cp:revision>8</cp:revision>
  <dcterms:created xsi:type="dcterms:W3CDTF">2021-04-25T06:51:29Z</dcterms:created>
  <dcterms:modified xsi:type="dcterms:W3CDTF">2021-08-09T09:24:13Z</dcterms:modified>
</cp:coreProperties>
</file>